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Buka dengan tujuan: orang awam boleh memulakan rantaian menyelamat sebelum ambulans tiba.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Tunjukkan AED sebenar atau trainer AED jika tersedia.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Fokus fasilitator: Masalah pernafasan lebih kerap mendahului jantung terhenti pada kanak-kanak. Berikan 5 nafas awal jika terlatih, kemudian CPR 30:2.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Fokus fasilitator: Masalah pernafasan lebih kerap mendahului jantung terhenti pada kanak-kanak. Berikan 5 nafas awal jika terlatih, kemudian CPR 30:2.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Tekankan bahawa saiz badan memandu kedalaman pada kanak-kanak dan bayi.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Fokus fasilitator: Keupayaan batuk menentukan tindakan. Jangan melakukan sapuan jari secara membuta tuli.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Berlatih menggunakan manikin tercekik mengikut kumpulan umur.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Jika pernafasan berhenti atau menjadi tidak normal, mulakan semula CPR.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Minta peserta jawab sebelum mendedahkan jawapan. Dalam versi PPTX ini jawapan sudah kelihatan; gunakan animasi manual jika dikehendaki.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Akhiri dengan demonstrasi dan peluang peserta berlatih pada manikin.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Semak protokol organisasi dan garis panduan nasional terkini sebelum digunakan sebagai bahan latihan rasmi.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Latih peserta memberi arahan kepada individu tertentu, bukan menjerit kepada kumpulan secara umum.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Minta audiens menyebut urutan ini bersama-sama.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Fokus fasilitator: Anggap jantung terhenti apabila mangsa tidak responsif dan tidak bernafas secara normal. Nafas tercungap-cungap bukan nafas normal.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Fokus fasilitator: Anggap jantung terhenti apabila mangsa tidak responsif dan tidak bernafas secara normal. Nafas tercungap-cungap bukan nafas normal.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Demonstrasi pada manikin. Jangan berlatih tekanan dada pada orang yang sedar.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Fokus fasilitator: Tekanan yang konsisten mengekalkan aliran darah sementara bantuan perubatan tiba.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Keutamaan ialah mengelakkan orang awam tidak bertindak kerana takut melakukan teknik yang tidak sempurna.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Fokus fasilitator: Sesiapa boleh menggunakan AED. Alat akan menganalisis rentak jantung dan hanya mengarahkan kejutan apabila sesuai.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0813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6510528"/>
            <a:ext cx="11384280" cy="0"/>
          </a:xfrm>
          <a:prstGeom prst="line">
            <a:avLst/>
          </a:prstGeom>
          <a:noFill/>
          <a:ln w="12700">
            <a:solidFill>
              <a:srgbClr val="27415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38912" y="6547104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40" kern="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CPR UNTUK KOMUNITI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8869680" y="6547104"/>
            <a:ext cx="2880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Adaptasi pendidikan • KKM 2019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9B7C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9B7C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sv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3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046720" y="-1645920"/>
            <a:ext cx="5943600" cy="5943600"/>
          </a:xfrm>
          <a:prstGeom prst="ellipse">
            <a:avLst/>
          </a:prstGeom>
          <a:solidFill>
            <a:srgbClr val="123B55">
              <a:alpha val="8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30352" y="502920"/>
            <a:ext cx="960120" cy="960120"/>
          </a:xfrm>
          <a:prstGeom prst="roundRect">
            <a:avLst>
              <a:gd name="adj" fmla="val 15238"/>
            </a:avLst>
          </a:prstGeom>
          <a:solidFill>
            <a:srgbClr val="E23B3B"/>
          </a:solidFill>
          <a:ln w="12700">
            <a:solidFill>
              <a:srgbClr val="E23B3B"/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530352" y="502920"/>
            <a:ext cx="9601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♥</a:t>
            </a:r>
            <a:endParaRPr lang="en-US" sz="3200" dirty="0"/>
          </a:p>
        </p:txBody>
      </p:sp>
      <p:sp>
        <p:nvSpPr>
          <p:cNvPr id="5" name="Text 3"/>
          <p:cNvSpPr txBox="1"/>
          <p:nvPr/>
        </p:nvSpPr>
        <p:spPr>
          <a:xfrm>
            <a:off x="502920" y="178308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210" kern="0" dirty="0">
                <a:solidFill>
                  <a:srgbClr val="27C5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BERTINDAK SEBELUM BANTUAN TIBA</a:t>
            </a:r>
            <a:endParaRPr lang="en-US" sz="1000" dirty="0"/>
          </a:p>
        </p:txBody>
      </p:sp>
      <p:sp>
        <p:nvSpPr>
          <p:cNvPr id="6" name="Text 4"/>
          <p:cNvSpPr txBox="1"/>
          <p:nvPr/>
        </p:nvSpPr>
        <p:spPr>
          <a:xfrm>
            <a:off x="530352" y="2103120"/>
            <a:ext cx="649224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CPR</a:t>
            </a:r>
            <a:endParaRPr lang="en-US" sz="5400" dirty="0"/>
          </a:p>
          <a:p>
            <a:pPr algn="l" indent="0" marL="0">
              <a:buNone/>
            </a:pPr>
            <a:r>
              <a:rPr lang="en-US" sz="54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UNTUK</a:t>
            </a:r>
            <a:endParaRPr lang="en-US" sz="5400" dirty="0"/>
          </a:p>
          <a:p>
            <a:pPr algn="l" indent="0" marL="0">
              <a:buNone/>
            </a:pPr>
            <a:r>
              <a:rPr lang="en-US" sz="54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KOMUNITI</a:t>
            </a:r>
            <a:endParaRPr lang="en-US" sz="5400" dirty="0"/>
          </a:p>
        </p:txBody>
      </p:sp>
      <p:sp>
        <p:nvSpPr>
          <p:cNvPr id="7" name="Text 5"/>
          <p:cNvSpPr txBox="1"/>
          <p:nvPr/>
        </p:nvSpPr>
        <p:spPr>
          <a:xfrm>
            <a:off x="566928" y="5230368"/>
            <a:ext cx="7955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Kenal pasti. Hubungi 999. Tekan dada. Gunakan AED.</a:t>
            </a:r>
            <a:endParaRPr lang="en-US" sz="2100" dirty="0"/>
          </a:p>
        </p:txBody>
      </p:sp>
      <p:sp>
        <p:nvSpPr>
          <p:cNvPr id="8" name="Shape 6"/>
          <p:cNvSpPr/>
          <p:nvPr/>
        </p:nvSpPr>
        <p:spPr>
          <a:xfrm>
            <a:off x="8549640" y="4160520"/>
            <a:ext cx="2971800" cy="1417320"/>
          </a:xfrm>
          <a:prstGeom prst="roundRect">
            <a:avLst>
              <a:gd name="adj" fmla="val 10323"/>
            </a:avLst>
          </a:prstGeom>
          <a:solidFill>
            <a:srgbClr val="152B3F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8732520" y="4297680"/>
            <a:ext cx="26060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FF6B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100–120</a:t>
            </a:r>
            <a:endParaRPr lang="en-US" sz="3100" dirty="0"/>
          </a:p>
        </p:txBody>
      </p:sp>
      <p:sp>
        <p:nvSpPr>
          <p:cNvPr id="10" name="Text 8"/>
          <p:cNvSpPr txBox="1"/>
          <p:nvPr/>
        </p:nvSpPr>
        <p:spPr>
          <a:xfrm>
            <a:off x="8732520" y="4892040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tekanan / minit</a:t>
            </a:r>
            <a:endParaRPr lang="en-US" sz="1200" dirty="0"/>
          </a:p>
        </p:txBody>
      </p:sp>
      <p:sp>
        <p:nvSpPr>
          <p:cNvPr id="11" name="Text 9"/>
          <p:cNvSpPr txBox="1"/>
          <p:nvPr/>
        </p:nvSpPr>
        <p:spPr>
          <a:xfrm>
            <a:off x="566928" y="6199632"/>
            <a:ext cx="7132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Adaptasi pendidikan daripada Manual CPR untuk Komuniti KKM (2019)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41148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210" kern="0" dirty="0">
                <a:solidFill>
                  <a:srgbClr val="27C5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AED — PERKARA KHAS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758952"/>
            <a:ext cx="11064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Pad mesti melekat pada kulit.</a:t>
            </a:r>
            <a:endParaRPr lang="en-US" sz="3600" dirty="0"/>
          </a:p>
        </p:txBody>
      </p:sp>
      <p:sp>
        <p:nvSpPr>
          <p:cNvPr id="4" name="Text 2"/>
          <p:cNvSpPr txBox="1"/>
          <p:nvPr/>
        </p:nvSpPr>
        <p:spPr>
          <a:xfrm>
            <a:off x="530352" y="1664208"/>
            <a:ext cx="10698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Kurangkan gangguan CPR sambil menyediakan dada.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640080" y="2423160"/>
            <a:ext cx="5285232" cy="1207008"/>
          </a:xfrm>
          <a:prstGeom prst="roundRect">
            <a:avLst>
              <a:gd name="adj" fmla="val 12121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841248" y="2587752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27C5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DADA BASAH</a:t>
            </a:r>
            <a:endParaRPr lang="en-US" sz="1200" dirty="0"/>
          </a:p>
        </p:txBody>
      </p:sp>
      <p:sp>
        <p:nvSpPr>
          <p:cNvPr id="7" name="Text 5"/>
          <p:cNvSpPr txBox="1"/>
          <p:nvPr/>
        </p:nvSpPr>
        <p:spPr>
          <a:xfrm>
            <a:off x="2395728" y="2569464"/>
            <a:ext cx="326440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Alihkan dari air dan lap dada hingga kering.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263640" y="2423160"/>
            <a:ext cx="5285232" cy="1207008"/>
          </a:xfrm>
          <a:prstGeom prst="roundRect">
            <a:avLst>
              <a:gd name="adj" fmla="val 12121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6464808" y="2587752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27C5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BULU TEBAL</a:t>
            </a:r>
            <a:endParaRPr lang="en-US" sz="1200" dirty="0"/>
          </a:p>
        </p:txBody>
      </p:sp>
      <p:sp>
        <p:nvSpPr>
          <p:cNvPr id="10" name="Text 8"/>
          <p:cNvSpPr txBox="1"/>
          <p:nvPr/>
        </p:nvSpPr>
        <p:spPr>
          <a:xfrm>
            <a:off x="8019288" y="2569464"/>
            <a:ext cx="326440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Cukur kawasan pad jika pad tidak dapat melekat.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40080" y="3867912"/>
            <a:ext cx="5285232" cy="1207008"/>
          </a:xfrm>
          <a:prstGeom prst="roundRect">
            <a:avLst>
              <a:gd name="adj" fmla="val 12121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841248" y="4032504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27C5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PERENTAK JANTUNG</a:t>
            </a:r>
            <a:endParaRPr lang="en-US" sz="1200" dirty="0"/>
          </a:p>
        </p:txBody>
      </p:sp>
      <p:sp>
        <p:nvSpPr>
          <p:cNvPr id="13" name="Text 11"/>
          <p:cNvSpPr txBox="1"/>
          <p:nvPr/>
        </p:nvSpPr>
        <p:spPr>
          <a:xfrm>
            <a:off x="2395728" y="4014216"/>
            <a:ext cx="326440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Jangan letak pad tepat di atas bonjolan alat.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6263640" y="3867912"/>
            <a:ext cx="5285232" cy="1207008"/>
          </a:xfrm>
          <a:prstGeom prst="roundRect">
            <a:avLst>
              <a:gd name="adj" fmla="val 12121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6464808" y="4032504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27C5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TAMPALAN UBAT</a:t>
            </a:r>
            <a:endParaRPr lang="en-US" sz="1200" dirty="0"/>
          </a:p>
        </p:txBody>
      </p:sp>
      <p:sp>
        <p:nvSpPr>
          <p:cNvPr id="16" name="Text 14"/>
          <p:cNvSpPr txBox="1"/>
          <p:nvPr/>
        </p:nvSpPr>
        <p:spPr>
          <a:xfrm>
            <a:off x="8019288" y="4014216"/>
            <a:ext cx="326440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Tanggalkan tampalan, lap kulit, kemudian pasang pad.</a:t>
            </a:r>
            <a:endParaRPr lang="en-US" sz="1500" dirty="0"/>
          </a:p>
        </p:txBody>
      </p:sp>
      <p:sp>
        <p:nvSpPr>
          <p:cNvPr id="17" name="Text 15"/>
          <p:cNvSpPr txBox="1"/>
          <p:nvPr/>
        </p:nvSpPr>
        <p:spPr>
          <a:xfrm>
            <a:off x="685800" y="562356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FFC8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Semasa analisis/kejutan: JANGAN SENTUH MANGSA.</a:t>
            </a:r>
            <a:endParaRPr lang="en-US" sz="2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9B7C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41148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210" kern="0" dirty="0">
                <a:solidFill>
                  <a:srgbClr val="4ED4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KANAK-KANAK &amp; BAYI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749808"/>
            <a:ext cx="11064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Pernafasan lebih penting — tetapi jangan lewat bertindak — teknik mengikut saiz</a:t>
            </a:r>
            <a:endParaRPr lang="en-US" sz="3200" dirty="0"/>
          </a:p>
        </p:txBody>
      </p:sp>
      <p:sp>
        <p:nvSpPr>
          <p:cNvPr id="4" name="Text 2"/>
          <p:cNvSpPr txBox="1"/>
          <p:nvPr/>
        </p:nvSpPr>
        <p:spPr>
          <a:xfrm>
            <a:off x="530352" y="1618488"/>
            <a:ext cx="10698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Masalah pernafasan lebih kerap mendahului jantung terhenti pada kanak-kanak. Berikan 5 nafas awal jika terlatih, kemudian CPR 30:2.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512064" y="2487168"/>
            <a:ext cx="5495544" cy="3730752"/>
          </a:xfrm>
          <a:prstGeom prst="roundRect">
            <a:avLst>
              <a:gd name="adj" fmla="val 3922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76656" y="2651760"/>
            <a:ext cx="566928" cy="420624"/>
          </a:xfrm>
          <a:prstGeom prst="roundRect">
            <a:avLst>
              <a:gd name="adj" fmla="val 34783"/>
            </a:avLst>
          </a:prstGeom>
          <a:solidFill>
            <a:srgbClr val="4ED49A"/>
          </a:solidFill>
          <a:ln w="12700">
            <a:solidFill>
              <a:srgbClr val="4ED49A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76656" y="265176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KANAK</a:t>
            </a:r>
            <a:endParaRPr lang="en-US" sz="1500" dirty="0"/>
          </a:p>
        </p:txBody>
      </p:sp>
      <p:sp>
        <p:nvSpPr>
          <p:cNvPr id="8" name="Text 6"/>
          <p:cNvSpPr txBox="1"/>
          <p:nvPr/>
        </p:nvSpPr>
        <p:spPr>
          <a:xfrm>
            <a:off x="676656" y="3236976"/>
            <a:ext cx="5166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Kanak-kanak</a:t>
            </a:r>
            <a:endParaRPr lang="en-US" sz="1900" dirty="0"/>
          </a:p>
        </p:txBody>
      </p:sp>
      <p:sp>
        <p:nvSpPr>
          <p:cNvPr id="9" name="Text 7"/>
          <p:cNvSpPr txBox="1"/>
          <p:nvPr/>
        </p:nvSpPr>
        <p:spPr>
          <a:xfrm>
            <a:off x="676656" y="3840480"/>
            <a:ext cx="516636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Tekan tengah dada menggunakan satu atau dua tangan mengikut saiz.</a:t>
            </a:r>
            <a:endParaRPr lang="en-US" sz="1500" dirty="0"/>
          </a:p>
        </p:txBody>
      </p:sp>
      <p:sp>
        <p:nvSpPr>
          <p:cNvPr id="10" name="Text 8"/>
          <p:cNvSpPr txBox="1"/>
          <p:nvPr/>
        </p:nvSpPr>
        <p:spPr>
          <a:xfrm>
            <a:off x="676656" y="5715000"/>
            <a:ext cx="5166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4ED4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100–120/min • kira-kira 1/3 dada (±5 cm)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172200" y="2487168"/>
            <a:ext cx="5495544" cy="3730752"/>
          </a:xfrm>
          <a:prstGeom prst="roundRect">
            <a:avLst>
              <a:gd name="adj" fmla="val 3922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336792" y="2651760"/>
            <a:ext cx="566928" cy="420624"/>
          </a:xfrm>
          <a:prstGeom prst="roundRect">
            <a:avLst>
              <a:gd name="adj" fmla="val 34783"/>
            </a:avLst>
          </a:prstGeom>
          <a:solidFill>
            <a:srgbClr val="4ED49A"/>
          </a:solidFill>
          <a:ln w="12700">
            <a:solidFill>
              <a:srgbClr val="4ED49A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6336792" y="265176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BAYI</a:t>
            </a:r>
            <a:endParaRPr lang="en-US" sz="1500" dirty="0"/>
          </a:p>
        </p:txBody>
      </p:sp>
      <p:sp>
        <p:nvSpPr>
          <p:cNvPr id="14" name="Text 12"/>
          <p:cNvSpPr txBox="1"/>
          <p:nvPr/>
        </p:nvSpPr>
        <p:spPr>
          <a:xfrm>
            <a:off x="6336792" y="3236976"/>
            <a:ext cx="5166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Bayi &lt;1 tahun</a:t>
            </a:r>
            <a:endParaRPr lang="en-US" sz="1900" dirty="0"/>
          </a:p>
        </p:txBody>
      </p:sp>
      <p:sp>
        <p:nvSpPr>
          <p:cNvPr id="15" name="Text 13"/>
          <p:cNvSpPr txBox="1"/>
          <p:nvPr/>
        </p:nvSpPr>
        <p:spPr>
          <a:xfrm>
            <a:off x="6336792" y="3840480"/>
            <a:ext cx="516636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Gunakan dua jari di tengah dada untuk penyelamat tunggal.</a:t>
            </a:r>
            <a:endParaRPr lang="en-US" sz="1500" dirty="0"/>
          </a:p>
        </p:txBody>
      </p:sp>
      <p:sp>
        <p:nvSpPr>
          <p:cNvPr id="16" name="Text 14"/>
          <p:cNvSpPr txBox="1"/>
          <p:nvPr/>
        </p:nvSpPr>
        <p:spPr>
          <a:xfrm>
            <a:off x="6336792" y="5715000"/>
            <a:ext cx="5166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4ED4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100–120/min • kira-kira 1/3 dada (±4 cm)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9B7C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41148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210" kern="0" dirty="0">
                <a:solidFill>
                  <a:srgbClr val="4ED4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KANAK-KANAK &amp; BAYI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749808"/>
            <a:ext cx="11064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Pernafasan lebih penting — tetapi jangan lewat bertindak — nafas &amp; bantuan</a:t>
            </a:r>
            <a:endParaRPr lang="en-US" sz="3200" dirty="0"/>
          </a:p>
        </p:txBody>
      </p:sp>
      <p:sp>
        <p:nvSpPr>
          <p:cNvPr id="4" name="Text 2"/>
          <p:cNvSpPr txBox="1"/>
          <p:nvPr/>
        </p:nvSpPr>
        <p:spPr>
          <a:xfrm>
            <a:off x="530352" y="1618488"/>
            <a:ext cx="10698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Masalah pernafasan lebih kerap mendahului jantung terhenti pada kanak-kanak. Berikan 5 nafas awal jika terlatih, kemudian CPR 30:2.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512064" y="2487168"/>
            <a:ext cx="5495544" cy="3730752"/>
          </a:xfrm>
          <a:prstGeom prst="roundRect">
            <a:avLst>
              <a:gd name="adj" fmla="val 3922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76656" y="2651760"/>
            <a:ext cx="566928" cy="420624"/>
          </a:xfrm>
          <a:prstGeom prst="roundRect">
            <a:avLst>
              <a:gd name="adj" fmla="val 34783"/>
            </a:avLst>
          </a:prstGeom>
          <a:solidFill>
            <a:srgbClr val="4ED49A"/>
          </a:solidFill>
          <a:ln w="12700">
            <a:solidFill>
              <a:srgbClr val="4ED49A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76656" y="265176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500" dirty="0"/>
          </a:p>
        </p:txBody>
      </p:sp>
      <p:sp>
        <p:nvSpPr>
          <p:cNvPr id="8" name="Text 6"/>
          <p:cNvSpPr txBox="1"/>
          <p:nvPr/>
        </p:nvSpPr>
        <p:spPr>
          <a:xfrm>
            <a:off x="676656" y="3236976"/>
            <a:ext cx="5166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Nafas awal</a:t>
            </a:r>
            <a:endParaRPr lang="en-US" sz="1900" dirty="0"/>
          </a:p>
        </p:txBody>
      </p:sp>
      <p:sp>
        <p:nvSpPr>
          <p:cNvPr id="9" name="Text 7"/>
          <p:cNvSpPr txBox="1"/>
          <p:nvPr/>
        </p:nvSpPr>
        <p:spPr>
          <a:xfrm>
            <a:off x="676656" y="3840480"/>
            <a:ext cx="516636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Jika tidak bernafas dan anda terlatih, beri 5 hembusan yang cukup untuk menaikkan dada.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172200" y="2487168"/>
            <a:ext cx="5495544" cy="3730752"/>
          </a:xfrm>
          <a:prstGeom prst="roundRect">
            <a:avLst>
              <a:gd name="adj" fmla="val 3922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336792" y="2651760"/>
            <a:ext cx="566928" cy="420624"/>
          </a:xfrm>
          <a:prstGeom prst="roundRect">
            <a:avLst>
              <a:gd name="adj" fmla="val 34783"/>
            </a:avLst>
          </a:prstGeom>
          <a:solidFill>
            <a:srgbClr val="4ED49A"/>
          </a:solidFill>
          <a:ln w="12700">
            <a:solidFill>
              <a:srgbClr val="4ED49A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6336792" y="265176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min</a:t>
            </a:r>
            <a:endParaRPr lang="en-US" sz="1500" dirty="0"/>
          </a:p>
        </p:txBody>
      </p:sp>
      <p:sp>
        <p:nvSpPr>
          <p:cNvPr id="13" name="Text 11"/>
          <p:cNvSpPr txBox="1"/>
          <p:nvPr/>
        </p:nvSpPr>
        <p:spPr>
          <a:xfrm>
            <a:off x="6336792" y="3236976"/>
            <a:ext cx="5166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Jika benar-benar bersendirian</a:t>
            </a:r>
            <a:endParaRPr lang="en-US" sz="1900" dirty="0"/>
          </a:p>
        </p:txBody>
      </p:sp>
      <p:sp>
        <p:nvSpPr>
          <p:cNvPr id="14" name="Text 12"/>
          <p:cNvSpPr txBox="1"/>
          <p:nvPr/>
        </p:nvSpPr>
        <p:spPr>
          <a:xfrm>
            <a:off x="6336792" y="3840480"/>
            <a:ext cx="516636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Manual KKM 2019 mengajar kira-kira 1 minit CPR sebelum meninggalkan mangsa kanak-kanak/bayi untuk mendapatkan bantuan. Jika telefon ada, hubungi 999 menggunakan pembesar suara tanpa meninggalkan mangsa.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9B7C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41148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210" kern="0" dirty="0">
                <a:solidFill>
                  <a:srgbClr val="4ED4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RINGKASAN UMUR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758952"/>
            <a:ext cx="11064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Sama rentak. Berbeza kedalaman.</a:t>
            </a:r>
            <a:endParaRPr lang="en-US" sz="3600" dirty="0"/>
          </a:p>
        </p:txBody>
      </p:sp>
      <p:sp>
        <p:nvSpPr>
          <p:cNvPr id="4" name="Text 2"/>
          <p:cNvSpPr txBox="1"/>
          <p:nvPr/>
        </p:nvSpPr>
        <p:spPr>
          <a:xfrm>
            <a:off x="530352" y="1664208"/>
            <a:ext cx="10698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Semua menggunakan 100–120 tekanan/min dan recoil penuh.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621792" y="2423160"/>
            <a:ext cx="3456432" cy="2606040"/>
          </a:xfrm>
          <a:prstGeom prst="roundRect">
            <a:avLst>
              <a:gd name="adj" fmla="val 5614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822960" y="2688336"/>
            <a:ext cx="29992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spc="110" kern="0" dirty="0">
                <a:solidFill>
                  <a:srgbClr val="E23B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DEWASA</a:t>
            </a:r>
            <a:endParaRPr lang="en-US" sz="1400" dirty="0"/>
          </a:p>
        </p:txBody>
      </p:sp>
      <p:sp>
        <p:nvSpPr>
          <p:cNvPr id="7" name="Text 5"/>
          <p:cNvSpPr txBox="1"/>
          <p:nvPr/>
        </p:nvSpPr>
        <p:spPr>
          <a:xfrm>
            <a:off x="822960" y="3273552"/>
            <a:ext cx="29992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5–6 cm</a:t>
            </a:r>
            <a:endParaRPr lang="en-US" sz="2800" dirty="0"/>
          </a:p>
        </p:txBody>
      </p:sp>
      <p:sp>
        <p:nvSpPr>
          <p:cNvPr id="8" name="Text 6"/>
          <p:cNvSpPr txBox="1"/>
          <p:nvPr/>
        </p:nvSpPr>
        <p:spPr>
          <a:xfrm>
            <a:off x="822960" y="4087368"/>
            <a:ext cx="29992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tangan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425696" y="2423160"/>
            <a:ext cx="3456432" cy="2606040"/>
          </a:xfrm>
          <a:prstGeom prst="roundRect">
            <a:avLst>
              <a:gd name="adj" fmla="val 5614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4626864" y="2688336"/>
            <a:ext cx="29992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spc="110" kern="0" dirty="0">
                <a:solidFill>
                  <a:srgbClr val="4ED4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KANAK-KANAK</a:t>
            </a:r>
            <a:endParaRPr lang="en-US" sz="1400" dirty="0"/>
          </a:p>
        </p:txBody>
      </p:sp>
      <p:sp>
        <p:nvSpPr>
          <p:cNvPr id="11" name="Text 9"/>
          <p:cNvSpPr txBox="1"/>
          <p:nvPr/>
        </p:nvSpPr>
        <p:spPr>
          <a:xfrm>
            <a:off x="4626864" y="3273552"/>
            <a:ext cx="29992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±5 cm / ⅓ dada</a:t>
            </a:r>
            <a:endParaRPr lang="en-US" sz="2800" dirty="0"/>
          </a:p>
        </p:txBody>
      </p:sp>
      <p:sp>
        <p:nvSpPr>
          <p:cNvPr id="12" name="Text 10"/>
          <p:cNvSpPr txBox="1"/>
          <p:nvPr/>
        </p:nvSpPr>
        <p:spPr>
          <a:xfrm>
            <a:off x="4626864" y="4087368"/>
            <a:ext cx="29992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atau 2 tangan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29600" y="2423160"/>
            <a:ext cx="3456432" cy="2606040"/>
          </a:xfrm>
          <a:prstGeom prst="roundRect">
            <a:avLst>
              <a:gd name="adj" fmla="val 5614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8430768" y="2688336"/>
            <a:ext cx="29992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spc="110" kern="0" dirty="0">
                <a:solidFill>
                  <a:srgbClr val="27C5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BAYI</a:t>
            </a:r>
            <a:endParaRPr lang="en-US" sz="1400" dirty="0"/>
          </a:p>
        </p:txBody>
      </p:sp>
      <p:sp>
        <p:nvSpPr>
          <p:cNvPr id="15" name="Text 13"/>
          <p:cNvSpPr txBox="1"/>
          <p:nvPr/>
        </p:nvSpPr>
        <p:spPr>
          <a:xfrm>
            <a:off x="8430768" y="3273552"/>
            <a:ext cx="29992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±4 cm / ⅓ dada</a:t>
            </a:r>
            <a:endParaRPr lang="en-US" sz="2800" dirty="0"/>
          </a:p>
        </p:txBody>
      </p:sp>
      <p:sp>
        <p:nvSpPr>
          <p:cNvPr id="16" name="Text 14"/>
          <p:cNvSpPr txBox="1"/>
          <p:nvPr/>
        </p:nvSpPr>
        <p:spPr>
          <a:xfrm>
            <a:off x="8430768" y="4087368"/>
            <a:ext cx="29992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jari*</a:t>
            </a:r>
            <a:endParaRPr lang="en-US" sz="1500" dirty="0"/>
          </a:p>
        </p:txBody>
      </p:sp>
      <p:sp>
        <p:nvSpPr>
          <p:cNvPr id="17" name="Text 15"/>
          <p:cNvSpPr txBox="1"/>
          <p:nvPr/>
        </p:nvSpPr>
        <p:spPr>
          <a:xfrm>
            <a:off x="658368" y="5468112"/>
            <a:ext cx="10789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*Teknik dua jari untuk penyelamat tunggal seperti dalam manual KKM 2019.</a:t>
            </a:r>
            <a:endParaRPr lang="en-US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9B7C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41148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210" kern="0" dirty="0">
                <a:solidFill>
                  <a:srgbClr val="FFC8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TERCEKIK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749808"/>
            <a:ext cx="11064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Batuk kuat atau batuk lemah?</a:t>
            </a:r>
            <a:endParaRPr lang="en-US" sz="3200" dirty="0"/>
          </a:p>
        </p:txBody>
      </p:sp>
      <p:sp>
        <p:nvSpPr>
          <p:cNvPr id="4" name="Text 2"/>
          <p:cNvSpPr txBox="1"/>
          <p:nvPr/>
        </p:nvSpPr>
        <p:spPr>
          <a:xfrm>
            <a:off x="530352" y="1618488"/>
            <a:ext cx="10698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Keupayaan batuk menentukan tindakan. Jangan melakukan sapuan jari secara membuta tuli.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512064" y="2487168"/>
            <a:ext cx="2665476" cy="3730752"/>
          </a:xfrm>
          <a:prstGeom prst="roundRect">
            <a:avLst>
              <a:gd name="adj" fmla="val 5489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76656" y="2651760"/>
            <a:ext cx="566928" cy="420624"/>
          </a:xfrm>
          <a:prstGeom prst="roundRect">
            <a:avLst>
              <a:gd name="adj" fmla="val 34783"/>
            </a:avLst>
          </a:prstGeom>
          <a:solidFill>
            <a:srgbClr val="FFC857"/>
          </a:solidFill>
          <a:ln w="12700">
            <a:solidFill>
              <a:srgbClr val="FFC857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76656" y="265176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BATUK</a:t>
            </a:r>
            <a:endParaRPr lang="en-US" sz="1500" dirty="0"/>
          </a:p>
        </p:txBody>
      </p:sp>
      <p:sp>
        <p:nvSpPr>
          <p:cNvPr id="8" name="Text 6"/>
          <p:cNvSpPr txBox="1"/>
          <p:nvPr/>
        </p:nvSpPr>
        <p:spPr>
          <a:xfrm>
            <a:off x="676656" y="3236976"/>
            <a:ext cx="23362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Batuk berkesan</a:t>
            </a:r>
            <a:endParaRPr lang="en-US" sz="1900" dirty="0"/>
          </a:p>
        </p:txBody>
      </p:sp>
      <p:sp>
        <p:nvSpPr>
          <p:cNvPr id="9" name="Text 7"/>
          <p:cNvSpPr txBox="1"/>
          <p:nvPr/>
        </p:nvSpPr>
        <p:spPr>
          <a:xfrm>
            <a:off x="676656" y="3840480"/>
            <a:ext cx="2336292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Galakkan mangsa terus batuk. Pantau dengan dekat; jangan ganggu batuk yang kuat.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3342132" y="2487168"/>
            <a:ext cx="2665476" cy="3730752"/>
          </a:xfrm>
          <a:prstGeom prst="roundRect">
            <a:avLst>
              <a:gd name="adj" fmla="val 5489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506724" y="2651760"/>
            <a:ext cx="566928" cy="420624"/>
          </a:xfrm>
          <a:prstGeom prst="roundRect">
            <a:avLst>
              <a:gd name="adj" fmla="val 34783"/>
            </a:avLst>
          </a:prstGeom>
          <a:solidFill>
            <a:srgbClr val="FFC857"/>
          </a:solidFill>
          <a:ln w="12700">
            <a:solidFill>
              <a:srgbClr val="FFC857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3506724" y="265176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500" dirty="0"/>
          </a:p>
        </p:txBody>
      </p:sp>
      <p:sp>
        <p:nvSpPr>
          <p:cNvPr id="13" name="Text 11"/>
          <p:cNvSpPr txBox="1"/>
          <p:nvPr/>
        </p:nvSpPr>
        <p:spPr>
          <a:xfrm>
            <a:off x="3506724" y="3236976"/>
            <a:ext cx="23362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Batuk tidak berkesan</a:t>
            </a:r>
            <a:endParaRPr lang="en-US" sz="1900" dirty="0"/>
          </a:p>
        </p:txBody>
      </p:sp>
      <p:sp>
        <p:nvSpPr>
          <p:cNvPr id="14" name="Text 12"/>
          <p:cNvSpPr txBox="1"/>
          <p:nvPr/>
        </p:nvSpPr>
        <p:spPr>
          <a:xfrm>
            <a:off x="3506724" y="3840480"/>
            <a:ext cx="2336292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Berikan sehingga 5 tepukan belakang di antara tulang belikat.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6172200" y="2487168"/>
            <a:ext cx="2665476" cy="3730752"/>
          </a:xfrm>
          <a:prstGeom prst="roundRect">
            <a:avLst>
              <a:gd name="adj" fmla="val 5489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336792" y="2651760"/>
            <a:ext cx="566928" cy="420624"/>
          </a:xfrm>
          <a:prstGeom prst="roundRect">
            <a:avLst>
              <a:gd name="adj" fmla="val 34783"/>
            </a:avLst>
          </a:prstGeom>
          <a:solidFill>
            <a:srgbClr val="FFC857"/>
          </a:solidFill>
          <a:ln w="12700">
            <a:solidFill>
              <a:srgbClr val="FFC857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6336792" y="265176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500" dirty="0"/>
          </a:p>
        </p:txBody>
      </p:sp>
      <p:sp>
        <p:nvSpPr>
          <p:cNvPr id="18" name="Text 16"/>
          <p:cNvSpPr txBox="1"/>
          <p:nvPr/>
        </p:nvSpPr>
        <p:spPr>
          <a:xfrm>
            <a:off x="6336792" y="3236976"/>
            <a:ext cx="23362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Masih tersekat</a:t>
            </a:r>
            <a:endParaRPr lang="en-US" sz="1900" dirty="0"/>
          </a:p>
        </p:txBody>
      </p:sp>
      <p:sp>
        <p:nvSpPr>
          <p:cNvPr id="19" name="Text 17"/>
          <p:cNvSpPr txBox="1"/>
          <p:nvPr/>
        </p:nvSpPr>
        <p:spPr>
          <a:xfrm>
            <a:off x="6336792" y="3840480"/>
            <a:ext cx="2336292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Dewasa/kanak-kanak: sehingga 5 tekanan perut. Bayi: 5 tekanan dada — jangan tekan perut bayi.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9002268" y="2487168"/>
            <a:ext cx="2665476" cy="3730752"/>
          </a:xfrm>
          <a:prstGeom prst="roundRect">
            <a:avLst>
              <a:gd name="adj" fmla="val 5489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166860" y="2651760"/>
            <a:ext cx="566928" cy="420624"/>
          </a:xfrm>
          <a:prstGeom prst="roundRect">
            <a:avLst>
              <a:gd name="adj" fmla="val 34783"/>
            </a:avLst>
          </a:prstGeom>
          <a:solidFill>
            <a:srgbClr val="FFC857"/>
          </a:solidFill>
          <a:ln w="12700">
            <a:solidFill>
              <a:srgbClr val="FFC857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9166860" y="265176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CPR</a:t>
            </a:r>
            <a:endParaRPr lang="en-US" sz="1500" dirty="0"/>
          </a:p>
        </p:txBody>
      </p:sp>
      <p:sp>
        <p:nvSpPr>
          <p:cNvPr id="23" name="Text 21"/>
          <p:cNvSpPr txBox="1"/>
          <p:nvPr/>
        </p:nvSpPr>
        <p:spPr>
          <a:xfrm>
            <a:off x="9166860" y="3236976"/>
            <a:ext cx="23362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Menjadi tidak sedar</a:t>
            </a:r>
            <a:endParaRPr lang="en-US" sz="1900" dirty="0"/>
          </a:p>
        </p:txBody>
      </p:sp>
      <p:sp>
        <p:nvSpPr>
          <p:cNvPr id="24" name="Text 22"/>
          <p:cNvSpPr txBox="1"/>
          <p:nvPr/>
        </p:nvSpPr>
        <p:spPr>
          <a:xfrm>
            <a:off x="9166860" y="3840480"/>
            <a:ext cx="2336292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Baringkan di permukaan rata, hubungi 999 dan mulakan CPR. Keluarkan objek hanya jika jelas kelihatan dan mudah dicapai.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9B7C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41148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210" kern="0" dirty="0">
                <a:solidFill>
                  <a:srgbClr val="FFC8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TERCEKIK — PILIH IKUT UMUR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758952"/>
            <a:ext cx="11064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37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Selepas 5 tepukan belakang…</a:t>
            </a:r>
            <a:endParaRPr lang="en-US" sz="3700" dirty="0"/>
          </a:p>
        </p:txBody>
      </p:sp>
      <p:sp>
        <p:nvSpPr>
          <p:cNvPr id="4" name="Text 2"/>
          <p:cNvSpPr txBox="1"/>
          <p:nvPr/>
        </p:nvSpPr>
        <p:spPr>
          <a:xfrm>
            <a:off x="530352" y="1664208"/>
            <a:ext cx="10698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Jika objek masih tersekat dan mangsa masih sedar.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640080" y="2395728"/>
            <a:ext cx="5321808" cy="2651760"/>
          </a:xfrm>
          <a:prstGeom prst="roundRect">
            <a:avLst>
              <a:gd name="adj" fmla="val 5517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914400" y="2724912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C8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DEWASA / KANAK-KANAK</a:t>
            </a:r>
            <a:endParaRPr lang="en-US" sz="1400" dirty="0"/>
          </a:p>
        </p:txBody>
      </p:sp>
      <p:sp>
        <p:nvSpPr>
          <p:cNvPr id="7" name="Text 5"/>
          <p:cNvSpPr txBox="1"/>
          <p:nvPr/>
        </p:nvSpPr>
        <p:spPr>
          <a:xfrm>
            <a:off x="914400" y="3246120"/>
            <a:ext cx="43891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37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tekanan</a:t>
            </a:r>
            <a:endParaRPr lang="en-US" sz="3700" dirty="0"/>
          </a:p>
          <a:p>
            <a:pPr algn="l" indent="0" marL="0">
              <a:buNone/>
            </a:pPr>
            <a:r>
              <a:rPr lang="en-US" sz="37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perut</a:t>
            </a:r>
            <a:endParaRPr lang="en-US" sz="3700" dirty="0"/>
          </a:p>
        </p:txBody>
      </p:sp>
      <p:sp>
        <p:nvSpPr>
          <p:cNvPr id="8" name="Shape 6"/>
          <p:cNvSpPr/>
          <p:nvPr/>
        </p:nvSpPr>
        <p:spPr>
          <a:xfrm>
            <a:off x="6236208" y="2395728"/>
            <a:ext cx="5321808" cy="2651760"/>
          </a:xfrm>
          <a:prstGeom prst="roundRect">
            <a:avLst>
              <a:gd name="adj" fmla="val 5517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6510528" y="2724912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27C5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BAYI</a:t>
            </a:r>
            <a:endParaRPr lang="en-US" sz="1400" dirty="0"/>
          </a:p>
        </p:txBody>
      </p:sp>
      <p:sp>
        <p:nvSpPr>
          <p:cNvPr id="10" name="Text 8"/>
          <p:cNvSpPr txBox="1"/>
          <p:nvPr/>
        </p:nvSpPr>
        <p:spPr>
          <a:xfrm>
            <a:off x="6510528" y="3246120"/>
            <a:ext cx="43891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37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tekanan</a:t>
            </a:r>
            <a:endParaRPr lang="en-US" sz="3700" dirty="0"/>
          </a:p>
          <a:p>
            <a:pPr algn="l" indent="0" marL="0">
              <a:buNone/>
            </a:pPr>
            <a:r>
              <a:rPr lang="en-US" sz="37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dada</a:t>
            </a:r>
            <a:endParaRPr lang="en-US" sz="3700" dirty="0"/>
          </a:p>
        </p:txBody>
      </p:sp>
      <p:sp>
        <p:nvSpPr>
          <p:cNvPr id="11" name="Text 9"/>
          <p:cNvSpPr txBox="1"/>
          <p:nvPr/>
        </p:nvSpPr>
        <p:spPr>
          <a:xfrm>
            <a:off x="658368" y="5504688"/>
            <a:ext cx="10789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Jangan lakukan tekanan perut pada bayi. Jangan sapu mulut secara membuta tuli.</a:t>
            </a:r>
            <a:endParaRPr lang="en-US" sz="2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9B7C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41148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210" kern="0" dirty="0">
                <a:solidFill>
                  <a:srgbClr val="4ED4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JIKA MULA BERNAFAS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758952"/>
            <a:ext cx="11064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Bernafas normal tetapi belum sedar?</a:t>
            </a:r>
            <a:endParaRPr lang="en-US" sz="3600" dirty="0"/>
          </a:p>
        </p:txBody>
      </p:sp>
      <p:sp>
        <p:nvSpPr>
          <p:cNvPr id="4" name="Text 2"/>
          <p:cNvSpPr txBox="1"/>
          <p:nvPr/>
        </p:nvSpPr>
        <p:spPr>
          <a:xfrm>
            <a:off x="530352" y="1664208"/>
            <a:ext cx="10698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Letakkan dalam posisi pemulihan dan terus pantau.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640080" y="2423160"/>
            <a:ext cx="5285232" cy="1170432"/>
          </a:xfrm>
          <a:prstGeom prst="roundRect">
            <a:avLst>
              <a:gd name="adj" fmla="val 12500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822960" y="26243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4ED4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 txBox="1"/>
          <p:nvPr/>
        </p:nvSpPr>
        <p:spPr>
          <a:xfrm>
            <a:off x="1389888" y="2560320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4ED4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MENGIRING</a:t>
            </a:r>
            <a:endParaRPr lang="en-US" sz="1200" dirty="0"/>
          </a:p>
        </p:txBody>
      </p:sp>
      <p:sp>
        <p:nvSpPr>
          <p:cNvPr id="8" name="Text 6"/>
          <p:cNvSpPr txBox="1"/>
          <p:nvPr/>
        </p:nvSpPr>
        <p:spPr>
          <a:xfrm>
            <a:off x="3081528" y="2551176"/>
            <a:ext cx="2578608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Pusing mangsa ke sisi dengan badan disokong.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263640" y="2423160"/>
            <a:ext cx="5285232" cy="1170432"/>
          </a:xfrm>
          <a:prstGeom prst="roundRect">
            <a:avLst>
              <a:gd name="adj" fmla="val 12500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6446520" y="26243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4ED4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2000" dirty="0"/>
          </a:p>
        </p:txBody>
      </p:sp>
      <p:sp>
        <p:nvSpPr>
          <p:cNvPr id="11" name="Text 9"/>
          <p:cNvSpPr txBox="1"/>
          <p:nvPr/>
        </p:nvSpPr>
        <p:spPr>
          <a:xfrm>
            <a:off x="7013448" y="2560320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4ED4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SALURAN TERBUKA</a:t>
            </a:r>
            <a:endParaRPr lang="en-US" sz="1200" dirty="0"/>
          </a:p>
        </p:txBody>
      </p:sp>
      <p:sp>
        <p:nvSpPr>
          <p:cNvPr id="12" name="Text 10"/>
          <p:cNvSpPr txBox="1"/>
          <p:nvPr/>
        </p:nvSpPr>
        <p:spPr>
          <a:xfrm>
            <a:off x="8705088" y="2551176"/>
            <a:ext cx="2578608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Dongakkan kepala secukupnya dan hadapkan mulut ke bawah.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40080" y="3840480"/>
            <a:ext cx="5285232" cy="1170432"/>
          </a:xfrm>
          <a:prstGeom prst="roundRect">
            <a:avLst>
              <a:gd name="adj" fmla="val 12500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822960" y="404164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4ED4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2000" dirty="0"/>
          </a:p>
        </p:txBody>
      </p:sp>
      <p:sp>
        <p:nvSpPr>
          <p:cNvPr id="15" name="Text 13"/>
          <p:cNvSpPr txBox="1"/>
          <p:nvPr/>
        </p:nvSpPr>
        <p:spPr>
          <a:xfrm>
            <a:off x="1389888" y="3977640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4ED4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PANTAU</a:t>
            </a:r>
            <a:endParaRPr lang="en-US" sz="1200" dirty="0"/>
          </a:p>
        </p:txBody>
      </p:sp>
      <p:sp>
        <p:nvSpPr>
          <p:cNvPr id="16" name="Text 14"/>
          <p:cNvSpPr txBox="1"/>
          <p:nvPr/>
        </p:nvSpPr>
        <p:spPr>
          <a:xfrm>
            <a:off x="3081528" y="3968496"/>
            <a:ext cx="2578608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Periksa pernafasan secara berkala.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263640" y="3840480"/>
            <a:ext cx="5285232" cy="1170432"/>
          </a:xfrm>
          <a:prstGeom prst="roundRect">
            <a:avLst>
              <a:gd name="adj" fmla="val 12500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6446520" y="404164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4ED4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2000" dirty="0"/>
          </a:p>
        </p:txBody>
      </p:sp>
      <p:sp>
        <p:nvSpPr>
          <p:cNvPr id="19" name="Text 17"/>
          <p:cNvSpPr txBox="1"/>
          <p:nvPr/>
        </p:nvSpPr>
        <p:spPr>
          <a:xfrm>
            <a:off x="7013448" y="3977640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4ED4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TUNGGU BANTUAN</a:t>
            </a:r>
            <a:endParaRPr lang="en-US" sz="1200" dirty="0"/>
          </a:p>
        </p:txBody>
      </p:sp>
      <p:sp>
        <p:nvSpPr>
          <p:cNvPr id="20" name="Text 18"/>
          <p:cNvSpPr txBox="1"/>
          <p:nvPr/>
        </p:nvSpPr>
        <p:spPr>
          <a:xfrm>
            <a:off x="8705088" y="3968496"/>
            <a:ext cx="2578608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Kekal bersama mangsa sehingga pasukan perubatan tiba.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9B7C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41148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210" kern="0" dirty="0">
                <a:solidFill>
                  <a:srgbClr val="FFC8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SENARIO 01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758952"/>
            <a:ext cx="11064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Dia rebah. Nafas tercungap-cungap.</a:t>
            </a:r>
            <a:endParaRPr lang="en-US" sz="3800" dirty="0"/>
          </a:p>
        </p:txBody>
      </p:sp>
      <p:sp>
        <p:nvSpPr>
          <p:cNvPr id="4" name="Text 2"/>
          <p:cNvSpPr txBox="1"/>
          <p:nvPr/>
        </p:nvSpPr>
        <p:spPr>
          <a:xfrm>
            <a:off x="530352" y="1664208"/>
            <a:ext cx="10698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Tidak responsif. Anda mempunyai telefon. AED berada di lobi.</a:t>
            </a:r>
            <a:endParaRPr lang="en-US" sz="1700" dirty="0"/>
          </a:p>
        </p:txBody>
      </p:sp>
      <p:sp>
        <p:nvSpPr>
          <p:cNvPr id="5" name="Text 3"/>
          <p:cNvSpPr txBox="1"/>
          <p:nvPr/>
        </p:nvSpPr>
        <p:spPr>
          <a:xfrm>
            <a:off x="713232" y="251460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spc="150" kern="0" dirty="0">
                <a:solidFill>
                  <a:srgbClr val="FFC8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APA TINDAKAN PERTAMA?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713232" y="3063240"/>
            <a:ext cx="6858000" cy="530352"/>
          </a:xfrm>
          <a:prstGeom prst="roundRect">
            <a:avLst>
              <a:gd name="adj" fmla="val 27586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914400" y="3136392"/>
            <a:ext cx="6446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 Tunggu nafas berhenti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713232" y="3776472"/>
            <a:ext cx="6858000" cy="530352"/>
          </a:xfrm>
          <a:prstGeom prst="roundRect">
            <a:avLst>
              <a:gd name="adj" fmla="val 27586"/>
            </a:avLst>
          </a:prstGeom>
          <a:solidFill>
            <a:srgbClr val="173B36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914400" y="3849624"/>
            <a:ext cx="6446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4ED4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  Hubungi 999 + mula tekan dada</a:t>
            </a:r>
            <a:endParaRPr lang="en-US" sz="1900" dirty="0"/>
          </a:p>
        </p:txBody>
      </p:sp>
      <p:sp>
        <p:nvSpPr>
          <p:cNvPr id="10" name="Shape 8"/>
          <p:cNvSpPr/>
          <p:nvPr/>
        </p:nvSpPr>
        <p:spPr>
          <a:xfrm>
            <a:off x="713232" y="4489704"/>
            <a:ext cx="6858000" cy="530352"/>
          </a:xfrm>
          <a:prstGeom prst="roundRect">
            <a:avLst>
              <a:gd name="adj" fmla="val 27586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914400" y="4562856"/>
            <a:ext cx="6446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  Beri air dan dudukkan</a:t>
            </a:r>
            <a:endParaRPr lang="en-US" sz="1900" dirty="0"/>
          </a:p>
        </p:txBody>
      </p:sp>
      <p:sp>
        <p:nvSpPr>
          <p:cNvPr id="12" name="Shape 10"/>
          <p:cNvSpPr/>
          <p:nvPr/>
        </p:nvSpPr>
        <p:spPr>
          <a:xfrm>
            <a:off x="7973568" y="2514600"/>
            <a:ext cx="3383280" cy="2697480"/>
          </a:xfrm>
          <a:prstGeom prst="roundRect">
            <a:avLst>
              <a:gd name="adj" fmla="val 5424"/>
            </a:avLst>
          </a:prstGeom>
          <a:solidFill>
            <a:srgbClr val="152B3F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8247888" y="278892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4ED4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JAWAPAN</a:t>
            </a:r>
            <a:endParaRPr lang="en-US" sz="1300" dirty="0"/>
          </a:p>
        </p:txBody>
      </p:sp>
      <p:sp>
        <p:nvSpPr>
          <p:cNvPr id="14" name="Text 12"/>
          <p:cNvSpPr txBox="1"/>
          <p:nvPr/>
        </p:nvSpPr>
        <p:spPr>
          <a:xfrm>
            <a:off x="8247888" y="3291840"/>
            <a:ext cx="28346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4400" b="1" dirty="0">
                <a:solidFill>
                  <a:srgbClr val="4ED4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4400" dirty="0"/>
          </a:p>
        </p:txBody>
      </p:sp>
      <p:sp>
        <p:nvSpPr>
          <p:cNvPr id="15" name="Text 13"/>
          <p:cNvSpPr txBox="1"/>
          <p:nvPr/>
        </p:nvSpPr>
        <p:spPr>
          <a:xfrm>
            <a:off x="8247888" y="4114800"/>
            <a:ext cx="2788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Gasping bukan nafas normal.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9B7C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41148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210" kern="0" dirty="0">
                <a:solidFill>
                  <a:srgbClr val="27C5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BAWA PULANG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758952"/>
            <a:ext cx="11064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42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Bila ragu-ragu, bertindak.</a:t>
            </a:r>
            <a:endParaRPr lang="en-US" sz="4200" dirty="0"/>
          </a:p>
        </p:txBody>
      </p:sp>
      <p:sp>
        <p:nvSpPr>
          <p:cNvPr id="4" name="Text 2"/>
          <p:cNvSpPr txBox="1"/>
          <p:nvPr/>
        </p:nvSpPr>
        <p:spPr>
          <a:xfrm>
            <a:off x="566928" y="1874520"/>
            <a:ext cx="70408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SELAMAT → RESPONS → 999 + AED → TEKAN DADA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94360" y="2871216"/>
            <a:ext cx="7040880" cy="2057400"/>
          </a:xfrm>
          <a:prstGeom prst="roundRect">
            <a:avLst>
              <a:gd name="adj" fmla="val 7111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868680" y="3227832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6B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100–120/min</a:t>
            </a:r>
            <a:endParaRPr lang="en-US" sz="3000" dirty="0"/>
          </a:p>
        </p:txBody>
      </p:sp>
      <p:sp>
        <p:nvSpPr>
          <p:cNvPr id="7" name="Text 5"/>
          <p:cNvSpPr txBox="1"/>
          <p:nvPr/>
        </p:nvSpPr>
        <p:spPr>
          <a:xfrm>
            <a:off x="3877056" y="3227832"/>
            <a:ext cx="3246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7C5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5–6 cm dewasa</a:t>
            </a:r>
            <a:endParaRPr lang="en-US" sz="3000" dirty="0"/>
          </a:p>
        </p:txBody>
      </p:sp>
      <p:sp>
        <p:nvSpPr>
          <p:cNvPr id="8" name="Text 6"/>
          <p:cNvSpPr txBox="1"/>
          <p:nvPr/>
        </p:nvSpPr>
        <p:spPr>
          <a:xfrm>
            <a:off x="868680" y="4041648"/>
            <a:ext cx="6217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Tekan kuat • tekan cepat • biar dada kembali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8412480" y="1481328"/>
            <a:ext cx="2606040" cy="2606040"/>
          </a:xfrm>
          <a:prstGeom prst="roundRect">
            <a:avLst>
              <a:gd name="adj" fmla="val 5614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577072" y="1645920"/>
            <a:ext cx="2276856" cy="2276856"/>
          </a:xfrm>
          <a:prstGeom prst="rect">
            <a:avLst/>
          </a:prstGeom>
        </p:spPr>
      </p:pic>
      <p:sp>
        <p:nvSpPr>
          <p:cNvPr id="11" name="Text 8"/>
          <p:cNvSpPr txBox="1"/>
          <p:nvPr/>
        </p:nvSpPr>
        <p:spPr>
          <a:xfrm>
            <a:off x="7973568" y="4315968"/>
            <a:ext cx="3520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7C5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IMBAS VERSI MOBILE</a:t>
            </a:r>
            <a:endParaRPr lang="en-US" sz="1200" dirty="0"/>
          </a:p>
        </p:txBody>
      </p:sp>
      <p:sp>
        <p:nvSpPr>
          <p:cNvPr id="12" name="Text 9"/>
          <p:cNvSpPr txBox="1"/>
          <p:nvPr/>
        </p:nvSpPr>
        <p:spPr>
          <a:xfrm>
            <a:off x="7955280" y="4709160"/>
            <a:ext cx="3566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https://arhsmoque.github.io/arh-family-lab/apps/cpr-komuniti-v0/</a:t>
            </a:r>
            <a:endParaRPr lang="en-US" sz="900" dirty="0"/>
          </a:p>
        </p:txBody>
      </p:sp>
      <p:sp>
        <p:nvSpPr>
          <p:cNvPr id="13" name="Text 10"/>
          <p:cNvSpPr txBox="1"/>
          <p:nvPr/>
        </p:nvSpPr>
        <p:spPr>
          <a:xfrm>
            <a:off x="640080" y="580644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Bahan pendidikan — bukan pengganti latihan CPR bertauliah.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9B7C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41148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210" kern="0" dirty="0">
                <a:solidFill>
                  <a:srgbClr val="27C5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SUMBER &amp; BATASAN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758952"/>
            <a:ext cx="11064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35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Belajar. Berlatih. Dapatkan pensijilan.</a:t>
            </a:r>
            <a:endParaRPr lang="en-US" sz="3500" dirty="0"/>
          </a:p>
        </p:txBody>
      </p:sp>
      <p:sp>
        <p:nvSpPr>
          <p:cNvPr id="4" name="Text 2"/>
          <p:cNvSpPr txBox="1"/>
          <p:nvPr/>
        </p:nvSpPr>
        <p:spPr>
          <a:xfrm>
            <a:off x="530352" y="1600200"/>
            <a:ext cx="10698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Bahan pendidikan sahaja. Bukan pengganti latihan CPR bertauliah. Dalam kecemasan sebenar di Malaysia, hubungi 999 dan ikut arahan operator.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658368" y="2606040"/>
            <a:ext cx="10835640" cy="841248"/>
          </a:xfrm>
          <a:prstGeom prst="roundRect">
            <a:avLst>
              <a:gd name="adj" fmla="val 17391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896112" y="2761488"/>
            <a:ext cx="6583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Manual CPR untuk Komuniti, KKM (2019)</a:t>
            </a:r>
            <a:endParaRPr lang="en-US" sz="1600" dirty="0"/>
          </a:p>
        </p:txBody>
      </p:sp>
      <p:sp>
        <p:nvSpPr>
          <p:cNvPr id="7" name="Text 5"/>
          <p:cNvSpPr txBox="1"/>
          <p:nvPr/>
        </p:nvSpPr>
        <p:spPr>
          <a:xfrm>
            <a:off x="7589520" y="2752344"/>
            <a:ext cx="3611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000" dirty="0">
                <a:solidFill>
                  <a:srgbClr val="27C5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https://www.moh.gov.my/moh/resources/Arkib/MANUAL_CPR_UNTUK_KOMUNITI_KKM.pdf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658368" y="3703320"/>
            <a:ext cx="10835640" cy="841248"/>
          </a:xfrm>
          <a:prstGeom prst="roundRect">
            <a:avLst>
              <a:gd name="adj" fmla="val 17391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896112" y="3858768"/>
            <a:ext cx="6583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Adult Basic Life Support Guidelines 2025, Resuscitation Council UK</a:t>
            </a:r>
            <a:endParaRPr lang="en-US" sz="1600" dirty="0"/>
          </a:p>
        </p:txBody>
      </p:sp>
      <p:sp>
        <p:nvSpPr>
          <p:cNvPr id="10" name="Text 8"/>
          <p:cNvSpPr txBox="1"/>
          <p:nvPr/>
        </p:nvSpPr>
        <p:spPr>
          <a:xfrm>
            <a:off x="7589520" y="3849624"/>
            <a:ext cx="3611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000" dirty="0">
                <a:solidFill>
                  <a:srgbClr val="27C5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https://www.resus.org.uk/professional-library/2025-resuscitation-guidelines/adult-basic-life-support-guidelines</a:t>
            </a:r>
            <a:endParaRPr lang="en-US" sz="1000" dirty="0"/>
          </a:p>
        </p:txBody>
      </p:sp>
      <p:sp>
        <p:nvSpPr>
          <p:cNvPr id="11" name="Text 9"/>
          <p:cNvSpPr txBox="1"/>
          <p:nvPr/>
        </p:nvSpPr>
        <p:spPr>
          <a:xfrm>
            <a:off x="713232" y="5074920"/>
            <a:ext cx="10652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Kandungan asal merujuk panduan 2015 dan diterbitkan pada 2019. Adaptasi ini mengekalkan kandungan teras KKM serta menyemak nombor CPR dewasa terhadap BLS 2025.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9B7C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43891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210" kern="0" dirty="0">
                <a:solidFill>
                  <a:srgbClr val="27C5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KENAL PASTI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758952"/>
            <a:ext cx="11064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Tidak responsif + nafas tidak normal?</a:t>
            </a:r>
            <a:endParaRPr lang="en-US" sz="3800" dirty="0"/>
          </a:p>
        </p:txBody>
      </p:sp>
      <p:sp>
        <p:nvSpPr>
          <p:cNvPr id="4" name="Text 2"/>
          <p:cNvSpPr txBox="1"/>
          <p:nvPr/>
        </p:nvSpPr>
        <p:spPr>
          <a:xfrm>
            <a:off x="530352" y="1664208"/>
            <a:ext cx="9875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Nafas tercungap-cungap, terlalu perlahan atau meragukan bukan nafas normal.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594360" y="2606040"/>
            <a:ext cx="5303520" cy="2240280"/>
          </a:xfrm>
          <a:prstGeom prst="roundRect">
            <a:avLst>
              <a:gd name="adj" fmla="val 6531"/>
            </a:avLst>
          </a:prstGeom>
          <a:solidFill>
            <a:srgbClr val="152B3F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868680" y="2834640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spc="140" kern="0" dirty="0">
                <a:solidFill>
                  <a:srgbClr val="FFC8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JANGAN TUNGGU</a:t>
            </a:r>
            <a:endParaRPr lang="en-US" sz="1400" dirty="0"/>
          </a:p>
        </p:txBody>
      </p:sp>
      <p:sp>
        <p:nvSpPr>
          <p:cNvPr id="7" name="Text 5"/>
          <p:cNvSpPr txBox="1"/>
          <p:nvPr/>
        </p:nvSpPr>
        <p:spPr>
          <a:xfrm>
            <a:off x="868680" y="3310128"/>
            <a:ext cx="4663440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Hubungi 999</a:t>
            </a:r>
            <a:endParaRPr lang="en-US" sz="3400" dirty="0"/>
          </a:p>
          <a:p>
            <a:pPr algn="l" indent="0" marL="0">
              <a:buNone/>
            </a:pPr>
            <a:r>
              <a:rPr lang="en-US" sz="34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dan mula CPR</a:t>
            </a:r>
            <a:endParaRPr lang="en-US" sz="3400" dirty="0"/>
          </a:p>
        </p:txBody>
      </p:sp>
      <p:sp>
        <p:nvSpPr>
          <p:cNvPr id="8" name="Shape 6"/>
          <p:cNvSpPr/>
          <p:nvPr/>
        </p:nvSpPr>
        <p:spPr>
          <a:xfrm>
            <a:off x="6217920" y="2606040"/>
            <a:ext cx="5303520" cy="2240280"/>
          </a:xfrm>
          <a:prstGeom prst="roundRect">
            <a:avLst>
              <a:gd name="adj" fmla="val 6531"/>
            </a:avLst>
          </a:prstGeom>
          <a:solidFill>
            <a:srgbClr val="E23B3B"/>
          </a:solidFill>
          <a:ln w="12700">
            <a:solidFill>
              <a:srgbClr val="E23B3B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6492240" y="2834640"/>
            <a:ext cx="4663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spc="140" kern="0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ARAHKAN ORANG</a:t>
            </a:r>
            <a:endParaRPr lang="en-US" sz="1400" dirty="0"/>
          </a:p>
        </p:txBody>
      </p:sp>
      <p:sp>
        <p:nvSpPr>
          <p:cNvPr id="10" name="Text 8"/>
          <p:cNvSpPr txBox="1"/>
          <p:nvPr/>
        </p:nvSpPr>
        <p:spPr>
          <a:xfrm>
            <a:off x="6492240" y="3310128"/>
            <a:ext cx="4663440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“Anda—telefon 999</a:t>
            </a:r>
            <a:endParaRPr lang="en-US" sz="3000" dirty="0"/>
          </a:p>
          <a:p>
            <a:pPr algn="l" indent="0" marL="0">
              <a:buNone/>
            </a:pPr>
            <a:r>
              <a:rPr lang="en-US" sz="30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dan bawa AED.”</a:t>
            </a:r>
            <a:endParaRPr lang="en-US" sz="3000" dirty="0"/>
          </a:p>
        </p:txBody>
      </p:sp>
      <p:sp>
        <p:nvSpPr>
          <p:cNvPr id="11" name="Text 9"/>
          <p:cNvSpPr txBox="1"/>
          <p:nvPr/>
        </p:nvSpPr>
        <p:spPr>
          <a:xfrm>
            <a:off x="621792" y="5230368"/>
            <a:ext cx="10789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Jika bersendirian, guna mod pembesar suara dan teruskan tindakan.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9B7C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43891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210" kern="0" dirty="0">
                <a:solidFill>
                  <a:srgbClr val="27C5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INGATAN DI BAWAH TEKANAN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768096"/>
            <a:ext cx="11064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Empat langkah. Ikut urutan.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76072" y="2240280"/>
            <a:ext cx="2578608" cy="2788920"/>
          </a:xfrm>
          <a:prstGeom prst="roundRect">
            <a:avLst>
              <a:gd name="adj" fmla="val 5674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77240" y="2487168"/>
            <a:ext cx="2103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4ED4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1600" dirty="0"/>
          </a:p>
        </p:txBody>
      </p:sp>
      <p:sp>
        <p:nvSpPr>
          <p:cNvPr id="6" name="Text 4"/>
          <p:cNvSpPr txBox="1"/>
          <p:nvPr/>
        </p:nvSpPr>
        <p:spPr>
          <a:xfrm>
            <a:off x="777240" y="3182112"/>
            <a:ext cx="2148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SELAMAT</a:t>
            </a:r>
            <a:endParaRPr lang="en-US" sz="2500" dirty="0"/>
          </a:p>
        </p:txBody>
      </p:sp>
      <p:sp>
        <p:nvSpPr>
          <p:cNvPr id="7" name="Text 5"/>
          <p:cNvSpPr txBox="1"/>
          <p:nvPr/>
        </p:nvSpPr>
        <p:spPr>
          <a:xfrm>
            <a:off x="777240" y="4133088"/>
            <a:ext cx="2148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Periksa bahaya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429000" y="2240280"/>
            <a:ext cx="2578608" cy="2788920"/>
          </a:xfrm>
          <a:prstGeom prst="roundRect">
            <a:avLst>
              <a:gd name="adj" fmla="val 5674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3630168" y="2487168"/>
            <a:ext cx="2103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C5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1600" dirty="0"/>
          </a:p>
        </p:txBody>
      </p:sp>
      <p:sp>
        <p:nvSpPr>
          <p:cNvPr id="10" name="Text 8"/>
          <p:cNvSpPr txBox="1"/>
          <p:nvPr/>
        </p:nvSpPr>
        <p:spPr>
          <a:xfrm>
            <a:off x="3630168" y="3182112"/>
            <a:ext cx="2148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RESPONS</a:t>
            </a:r>
            <a:endParaRPr lang="en-US" sz="2500" dirty="0"/>
          </a:p>
        </p:txBody>
      </p:sp>
      <p:sp>
        <p:nvSpPr>
          <p:cNvPr id="11" name="Text 9"/>
          <p:cNvSpPr txBox="1"/>
          <p:nvPr/>
        </p:nvSpPr>
        <p:spPr>
          <a:xfrm>
            <a:off x="3630168" y="4133088"/>
            <a:ext cx="2148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Tepuk dan panggil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281928" y="2240280"/>
            <a:ext cx="2578608" cy="2788920"/>
          </a:xfrm>
          <a:prstGeom prst="roundRect">
            <a:avLst>
              <a:gd name="adj" fmla="val 5674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6483096" y="2487168"/>
            <a:ext cx="2103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E23B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1600" dirty="0"/>
          </a:p>
        </p:txBody>
      </p:sp>
      <p:sp>
        <p:nvSpPr>
          <p:cNvPr id="14" name="Text 12"/>
          <p:cNvSpPr txBox="1"/>
          <p:nvPr/>
        </p:nvSpPr>
        <p:spPr>
          <a:xfrm>
            <a:off x="6483096" y="3182112"/>
            <a:ext cx="2148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999 + AED</a:t>
            </a:r>
            <a:endParaRPr lang="en-US" sz="2500" dirty="0"/>
          </a:p>
        </p:txBody>
      </p:sp>
      <p:sp>
        <p:nvSpPr>
          <p:cNvPr id="15" name="Text 13"/>
          <p:cNvSpPr txBox="1"/>
          <p:nvPr/>
        </p:nvSpPr>
        <p:spPr>
          <a:xfrm>
            <a:off x="6483096" y="4133088"/>
            <a:ext cx="2148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Aktifkan bantuan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9134856" y="2240280"/>
            <a:ext cx="2578608" cy="2788920"/>
          </a:xfrm>
          <a:prstGeom prst="roundRect">
            <a:avLst>
              <a:gd name="adj" fmla="val 5674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9336024" y="2487168"/>
            <a:ext cx="2103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6B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9336024" y="3182112"/>
            <a:ext cx="2148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TEKAN DADA</a:t>
            </a:r>
            <a:endParaRPr lang="en-US" sz="2500" dirty="0"/>
          </a:p>
        </p:txBody>
      </p:sp>
      <p:sp>
        <p:nvSpPr>
          <p:cNvPr id="19" name="Text 17"/>
          <p:cNvSpPr txBox="1"/>
          <p:nvPr/>
        </p:nvSpPr>
        <p:spPr>
          <a:xfrm>
            <a:off x="9336024" y="4133088"/>
            <a:ext cx="2148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100–120/min</a:t>
            </a:r>
            <a:endParaRPr lang="en-US" sz="1300" dirty="0"/>
          </a:p>
        </p:txBody>
      </p:sp>
      <p:sp>
        <p:nvSpPr>
          <p:cNvPr id="20" name="Text 18"/>
          <p:cNvSpPr txBox="1"/>
          <p:nvPr/>
        </p:nvSpPr>
        <p:spPr>
          <a:xfrm>
            <a:off x="548640" y="5596128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SELAMAT → RESPONS → 999 + AED → TEKAN DADA</a:t>
            </a:r>
            <a:endParaRPr lang="en-US" sz="2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9B7C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41148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210" kern="0" dirty="0">
                <a:solidFill>
                  <a:srgbClr val="E23B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TINDAKAN UTAMA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749808"/>
            <a:ext cx="11064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Dewasa tidak responsif — kenal pasti &amp; aktifkan</a:t>
            </a:r>
            <a:endParaRPr lang="en-US" sz="3200" dirty="0"/>
          </a:p>
        </p:txBody>
      </p:sp>
      <p:sp>
        <p:nvSpPr>
          <p:cNvPr id="4" name="Text 2"/>
          <p:cNvSpPr txBox="1"/>
          <p:nvPr/>
        </p:nvSpPr>
        <p:spPr>
          <a:xfrm>
            <a:off x="530352" y="1618488"/>
            <a:ext cx="10698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Anggap jantung terhenti apabila mangsa tidak responsif dan tidak bernafas secara normal. Nafas tercungap-cungap bukan nafas normal.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512064" y="2487168"/>
            <a:ext cx="2665476" cy="3730752"/>
          </a:xfrm>
          <a:prstGeom prst="roundRect">
            <a:avLst>
              <a:gd name="adj" fmla="val 5489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76656" y="2651760"/>
            <a:ext cx="566928" cy="420624"/>
          </a:xfrm>
          <a:prstGeom prst="roundRect">
            <a:avLst>
              <a:gd name="adj" fmla="val 34783"/>
            </a:avLst>
          </a:prstGeom>
          <a:solidFill>
            <a:srgbClr val="E23B3B"/>
          </a:solidFill>
          <a:ln w="12700">
            <a:solidFill>
              <a:srgbClr val="E23B3B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76656" y="265176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500" dirty="0"/>
          </a:p>
        </p:txBody>
      </p:sp>
      <p:sp>
        <p:nvSpPr>
          <p:cNvPr id="8" name="Text 6"/>
          <p:cNvSpPr txBox="1"/>
          <p:nvPr/>
        </p:nvSpPr>
        <p:spPr>
          <a:xfrm>
            <a:off x="676656" y="3236976"/>
            <a:ext cx="23362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Pastikan selamat</a:t>
            </a:r>
            <a:endParaRPr lang="en-US" sz="1900" dirty="0"/>
          </a:p>
        </p:txBody>
      </p:sp>
      <p:sp>
        <p:nvSpPr>
          <p:cNvPr id="9" name="Text 7"/>
          <p:cNvSpPr txBox="1"/>
          <p:nvPr/>
        </p:nvSpPr>
        <p:spPr>
          <a:xfrm>
            <a:off x="676656" y="3840480"/>
            <a:ext cx="2336292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Periksa bahaya kepada anda, mangsa dan orang sekeliling. Jangan dekati wayar hidup, trafik, api atau tumpahan berbahaya.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3342132" y="2487168"/>
            <a:ext cx="2665476" cy="3730752"/>
          </a:xfrm>
          <a:prstGeom prst="roundRect">
            <a:avLst>
              <a:gd name="adj" fmla="val 5489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506724" y="2651760"/>
            <a:ext cx="566928" cy="420624"/>
          </a:xfrm>
          <a:prstGeom prst="roundRect">
            <a:avLst>
              <a:gd name="adj" fmla="val 34783"/>
            </a:avLst>
          </a:prstGeom>
          <a:solidFill>
            <a:srgbClr val="E23B3B"/>
          </a:solidFill>
          <a:ln w="12700">
            <a:solidFill>
              <a:srgbClr val="E23B3B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3506724" y="265176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11"/>
          <p:cNvSpPr txBox="1"/>
          <p:nvPr/>
        </p:nvSpPr>
        <p:spPr>
          <a:xfrm>
            <a:off x="3506724" y="3236976"/>
            <a:ext cx="23362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Periksa respons</a:t>
            </a:r>
            <a:endParaRPr lang="en-US" sz="1900" dirty="0"/>
          </a:p>
        </p:txBody>
      </p:sp>
      <p:sp>
        <p:nvSpPr>
          <p:cNvPr id="14" name="Text 12"/>
          <p:cNvSpPr txBox="1"/>
          <p:nvPr/>
        </p:nvSpPr>
        <p:spPr>
          <a:xfrm>
            <a:off x="3506724" y="3840480"/>
            <a:ext cx="2336292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Tepuk bahu dan tanya dengan kuat: “Hello! Anda OK?”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6172200" y="2487168"/>
            <a:ext cx="2665476" cy="3730752"/>
          </a:xfrm>
          <a:prstGeom prst="roundRect">
            <a:avLst>
              <a:gd name="adj" fmla="val 5489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336792" y="2651760"/>
            <a:ext cx="566928" cy="420624"/>
          </a:xfrm>
          <a:prstGeom prst="roundRect">
            <a:avLst>
              <a:gd name="adj" fmla="val 34783"/>
            </a:avLst>
          </a:prstGeom>
          <a:solidFill>
            <a:srgbClr val="E23B3B"/>
          </a:solidFill>
          <a:ln w="12700">
            <a:solidFill>
              <a:srgbClr val="E23B3B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6336792" y="265176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500" dirty="0"/>
          </a:p>
        </p:txBody>
      </p:sp>
      <p:sp>
        <p:nvSpPr>
          <p:cNvPr id="18" name="Text 16"/>
          <p:cNvSpPr txBox="1"/>
          <p:nvPr/>
        </p:nvSpPr>
        <p:spPr>
          <a:xfrm>
            <a:off x="6336792" y="3236976"/>
            <a:ext cx="23362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Jerit bantuan + hubungi 999</a:t>
            </a:r>
            <a:endParaRPr lang="en-US" sz="1900" dirty="0"/>
          </a:p>
        </p:txBody>
      </p:sp>
      <p:sp>
        <p:nvSpPr>
          <p:cNvPr id="19" name="Text 17"/>
          <p:cNvSpPr txBox="1"/>
          <p:nvPr/>
        </p:nvSpPr>
        <p:spPr>
          <a:xfrm>
            <a:off x="6336792" y="3840480"/>
            <a:ext cx="2336292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Arahkan orang tertentu: “Anda, telefon 999 dan bawa AED.” Jika bersendirian, guna pembesar suara.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9002268" y="2487168"/>
            <a:ext cx="2665476" cy="3730752"/>
          </a:xfrm>
          <a:prstGeom prst="roundRect">
            <a:avLst>
              <a:gd name="adj" fmla="val 5489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166860" y="2651760"/>
            <a:ext cx="566928" cy="420624"/>
          </a:xfrm>
          <a:prstGeom prst="roundRect">
            <a:avLst>
              <a:gd name="adj" fmla="val 34783"/>
            </a:avLst>
          </a:prstGeom>
          <a:solidFill>
            <a:srgbClr val="E23B3B"/>
          </a:solidFill>
          <a:ln w="12700">
            <a:solidFill>
              <a:srgbClr val="E23B3B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9166860" y="265176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500" dirty="0"/>
          </a:p>
        </p:txBody>
      </p:sp>
      <p:sp>
        <p:nvSpPr>
          <p:cNvPr id="23" name="Text 21"/>
          <p:cNvSpPr txBox="1"/>
          <p:nvPr/>
        </p:nvSpPr>
        <p:spPr>
          <a:xfrm>
            <a:off x="9166860" y="3236976"/>
            <a:ext cx="23362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Periksa pernafasan</a:t>
            </a:r>
            <a:endParaRPr lang="en-US" sz="1900" dirty="0"/>
          </a:p>
        </p:txBody>
      </p:sp>
      <p:sp>
        <p:nvSpPr>
          <p:cNvPr id="24" name="Text 22"/>
          <p:cNvSpPr txBox="1"/>
          <p:nvPr/>
        </p:nvSpPr>
        <p:spPr>
          <a:xfrm>
            <a:off x="9166860" y="3840480"/>
            <a:ext cx="2336292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Buka saluran pernafasan dan nilai pernafasan tidak melebihi 10 saat. Jika tidak normal atau ragu-ragu, mula tekan dada.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9B7C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41148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210" kern="0" dirty="0">
                <a:solidFill>
                  <a:srgbClr val="E23B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TINDAKAN UTAMA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749808"/>
            <a:ext cx="11064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Dewasa tidak responsif — teruskan bantuan</a:t>
            </a:r>
            <a:endParaRPr lang="en-US" sz="3200" dirty="0"/>
          </a:p>
        </p:txBody>
      </p:sp>
      <p:sp>
        <p:nvSpPr>
          <p:cNvPr id="4" name="Text 2"/>
          <p:cNvSpPr txBox="1"/>
          <p:nvPr/>
        </p:nvSpPr>
        <p:spPr>
          <a:xfrm>
            <a:off x="530352" y="1618488"/>
            <a:ext cx="10698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Anggap jantung terhenti apabila mangsa tidak responsif dan tidak bernafas secara normal. Nafas tercungap-cungap bukan nafas normal.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512064" y="2487168"/>
            <a:ext cx="3608832" cy="3730752"/>
          </a:xfrm>
          <a:prstGeom prst="roundRect">
            <a:avLst>
              <a:gd name="adj" fmla="val 4054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76656" y="2651760"/>
            <a:ext cx="566928" cy="420624"/>
          </a:xfrm>
          <a:prstGeom prst="roundRect">
            <a:avLst>
              <a:gd name="adj" fmla="val 34783"/>
            </a:avLst>
          </a:prstGeom>
          <a:solidFill>
            <a:srgbClr val="E23B3B"/>
          </a:solidFill>
          <a:ln w="12700">
            <a:solidFill>
              <a:srgbClr val="E23B3B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76656" y="265176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500" dirty="0"/>
          </a:p>
        </p:txBody>
      </p:sp>
      <p:sp>
        <p:nvSpPr>
          <p:cNvPr id="8" name="Text 6"/>
          <p:cNvSpPr txBox="1"/>
          <p:nvPr/>
        </p:nvSpPr>
        <p:spPr>
          <a:xfrm>
            <a:off x="676656" y="3236976"/>
            <a:ext cx="327964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Tekan dada</a:t>
            </a:r>
            <a:endParaRPr lang="en-US" sz="1900" dirty="0"/>
          </a:p>
        </p:txBody>
      </p:sp>
      <p:sp>
        <p:nvSpPr>
          <p:cNvPr id="9" name="Text 7"/>
          <p:cNvSpPr txBox="1"/>
          <p:nvPr/>
        </p:nvSpPr>
        <p:spPr>
          <a:xfrm>
            <a:off x="676656" y="3840480"/>
            <a:ext cx="3279648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Tengah dada. Tangan bertindih, siku lurus, bahu tegak di atas tangan.</a:t>
            </a:r>
            <a:endParaRPr lang="en-US" sz="1500" dirty="0"/>
          </a:p>
        </p:txBody>
      </p:sp>
      <p:sp>
        <p:nvSpPr>
          <p:cNvPr id="10" name="Text 8"/>
          <p:cNvSpPr txBox="1"/>
          <p:nvPr/>
        </p:nvSpPr>
        <p:spPr>
          <a:xfrm>
            <a:off x="676656" y="5715000"/>
            <a:ext cx="32796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E23B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100–120/min • 5–6 cm • recoil penuh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285488" y="2487168"/>
            <a:ext cx="3608832" cy="3730752"/>
          </a:xfrm>
          <a:prstGeom prst="roundRect">
            <a:avLst>
              <a:gd name="adj" fmla="val 4054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450080" y="2651760"/>
            <a:ext cx="566928" cy="420624"/>
          </a:xfrm>
          <a:prstGeom prst="roundRect">
            <a:avLst>
              <a:gd name="adj" fmla="val 34783"/>
            </a:avLst>
          </a:prstGeom>
          <a:solidFill>
            <a:srgbClr val="E23B3B"/>
          </a:solidFill>
          <a:ln w="12700">
            <a:solidFill>
              <a:srgbClr val="E23B3B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4450080" y="265176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500" dirty="0"/>
          </a:p>
        </p:txBody>
      </p:sp>
      <p:sp>
        <p:nvSpPr>
          <p:cNvPr id="14" name="Text 12"/>
          <p:cNvSpPr txBox="1"/>
          <p:nvPr/>
        </p:nvSpPr>
        <p:spPr>
          <a:xfrm>
            <a:off x="4450080" y="3236976"/>
            <a:ext cx="327964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30:2 jika terlatih</a:t>
            </a:r>
            <a:endParaRPr lang="en-US" sz="1900" dirty="0"/>
          </a:p>
        </p:txBody>
      </p:sp>
      <p:sp>
        <p:nvSpPr>
          <p:cNvPr id="15" name="Text 13"/>
          <p:cNvSpPr txBox="1"/>
          <p:nvPr/>
        </p:nvSpPr>
        <p:spPr>
          <a:xfrm>
            <a:off x="4450080" y="3840480"/>
            <a:ext cx="3279648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Berikan 30 tekanan dan 2 hembusan. Jika tidak terlatih atau tidak mahu memberi nafas bantuan, teruskan hands-only CPR.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8058912" y="2487168"/>
            <a:ext cx="3608832" cy="3730752"/>
          </a:xfrm>
          <a:prstGeom prst="roundRect">
            <a:avLst>
              <a:gd name="adj" fmla="val 4054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223504" y="2651760"/>
            <a:ext cx="566928" cy="420624"/>
          </a:xfrm>
          <a:prstGeom prst="roundRect">
            <a:avLst>
              <a:gd name="adj" fmla="val 34783"/>
            </a:avLst>
          </a:prstGeom>
          <a:solidFill>
            <a:srgbClr val="E23B3B"/>
          </a:solidFill>
          <a:ln w="12700">
            <a:solidFill>
              <a:srgbClr val="E23B3B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8223504" y="265176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</a:t>
            </a:r>
            <a:endParaRPr lang="en-US" sz="1500" dirty="0"/>
          </a:p>
        </p:txBody>
      </p:sp>
      <p:sp>
        <p:nvSpPr>
          <p:cNvPr id="19" name="Text 17"/>
          <p:cNvSpPr txBox="1"/>
          <p:nvPr/>
        </p:nvSpPr>
        <p:spPr>
          <a:xfrm>
            <a:off x="8223504" y="3236976"/>
            <a:ext cx="327964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Gunakan AED segera</a:t>
            </a:r>
            <a:endParaRPr lang="en-US" sz="1900" dirty="0"/>
          </a:p>
        </p:txBody>
      </p:sp>
      <p:sp>
        <p:nvSpPr>
          <p:cNvPr id="20" name="Text 18"/>
          <p:cNvSpPr txBox="1"/>
          <p:nvPr/>
        </p:nvSpPr>
        <p:spPr>
          <a:xfrm>
            <a:off x="8223504" y="3840480"/>
            <a:ext cx="3279648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Hidupkan AED, tampal pad dan ikut arahan suara. Sambung tekanan serta-merta selepas analisis atau kejutan.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9B7C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41148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210" kern="0" dirty="0">
                <a:solidFill>
                  <a:srgbClr val="FF6B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TEKNIK DEWASA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758952"/>
            <a:ext cx="11064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Badan anda ialah “mesin” tekanan.</a:t>
            </a:r>
            <a:endParaRPr lang="en-US" sz="3600" dirty="0"/>
          </a:p>
        </p:txBody>
      </p:sp>
      <p:sp>
        <p:nvSpPr>
          <p:cNvPr id="4" name="Text 2"/>
          <p:cNvSpPr txBox="1"/>
          <p:nvPr/>
        </p:nvSpPr>
        <p:spPr>
          <a:xfrm>
            <a:off x="530352" y="1645920"/>
            <a:ext cx="10698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Gunakan berat badan, bukan kekuatan lengan semata-mata.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640080" y="2423160"/>
            <a:ext cx="4754880" cy="3154680"/>
          </a:xfrm>
          <a:prstGeom prst="roundRect">
            <a:avLst>
              <a:gd name="adj" fmla="val 4638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331720" y="2697480"/>
            <a:ext cx="1234440" cy="1234440"/>
          </a:xfrm>
          <a:prstGeom prst="ellipse">
            <a:avLst/>
          </a:prstGeom>
          <a:solidFill>
            <a:srgbClr val="31526B"/>
          </a:solidFill>
          <a:ln w="12700">
            <a:solidFill>
              <a:srgbClr val="31526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944368" y="3858768"/>
            <a:ext cx="0" cy="1024128"/>
          </a:xfrm>
          <a:prstGeom prst="line">
            <a:avLst/>
          </a:prstGeom>
          <a:noFill/>
          <a:ln w="165100">
            <a:solidFill>
              <a:srgbClr val="F4F7FA"/>
            </a:solidFill>
            <a:prstDash val="solid"/>
            <a:headEnd type="none"/>
          </a:ln>
        </p:spPr>
      </p:sp>
      <p:sp>
        <p:nvSpPr>
          <p:cNvPr id="8" name="Shape 6"/>
          <p:cNvSpPr/>
          <p:nvPr/>
        </p:nvSpPr>
        <p:spPr>
          <a:xfrm>
            <a:off x="2944368" y="4224528"/>
            <a:ext cx="-960120" cy="749808"/>
          </a:xfrm>
          <a:prstGeom prst="line">
            <a:avLst/>
          </a:prstGeom>
          <a:noFill/>
          <a:ln w="101600">
            <a:solidFill>
              <a:srgbClr val="F4F7F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944368" y="4224528"/>
            <a:ext cx="960120" cy="749808"/>
          </a:xfrm>
          <a:prstGeom prst="line">
            <a:avLst/>
          </a:prstGeom>
          <a:noFill/>
          <a:ln w="101600">
            <a:solidFill>
              <a:srgbClr val="F4F7F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965960" y="3611880"/>
            <a:ext cx="1920240" cy="0"/>
          </a:xfrm>
          <a:prstGeom prst="line">
            <a:avLst/>
          </a:prstGeom>
          <a:noFill/>
          <a:ln w="127000">
            <a:solidFill>
              <a:srgbClr val="FF6B5E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1143000" y="5138928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6B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bahu tepat di atas tangan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806440" y="2340864"/>
            <a:ext cx="5440680" cy="640080"/>
          </a:xfrm>
          <a:prstGeom prst="roundRect">
            <a:avLst>
              <a:gd name="adj" fmla="val 22857"/>
            </a:avLst>
          </a:prstGeom>
          <a:solidFill>
            <a:srgbClr val="152B3F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6007608" y="2450592"/>
            <a:ext cx="1600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F6B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TENGAH DADA</a:t>
            </a:r>
            <a:endParaRPr lang="en-US" sz="1100" dirty="0"/>
          </a:p>
        </p:txBody>
      </p:sp>
      <p:sp>
        <p:nvSpPr>
          <p:cNvPr id="14" name="Text 12"/>
          <p:cNvSpPr txBox="1"/>
          <p:nvPr/>
        </p:nvSpPr>
        <p:spPr>
          <a:xfrm>
            <a:off x="7607808" y="2432304"/>
            <a:ext cx="340156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Tumit tangan di bahagian tengah dada.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806440" y="3163824"/>
            <a:ext cx="5440680" cy="640080"/>
          </a:xfrm>
          <a:prstGeom prst="roundRect">
            <a:avLst>
              <a:gd name="adj" fmla="val 22857"/>
            </a:avLst>
          </a:prstGeom>
          <a:solidFill>
            <a:srgbClr val="152B3F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6007608" y="3273552"/>
            <a:ext cx="1600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F6B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SIKU LURUS</a:t>
            </a:r>
            <a:endParaRPr lang="en-US" sz="1100" dirty="0"/>
          </a:p>
        </p:txBody>
      </p:sp>
      <p:sp>
        <p:nvSpPr>
          <p:cNvPr id="17" name="Text 15"/>
          <p:cNvSpPr txBox="1"/>
          <p:nvPr/>
        </p:nvSpPr>
        <p:spPr>
          <a:xfrm>
            <a:off x="7607808" y="3255264"/>
            <a:ext cx="340156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Kunci siku dan susun bahu secara menegak.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5806440" y="3986784"/>
            <a:ext cx="5440680" cy="640080"/>
          </a:xfrm>
          <a:prstGeom prst="roundRect">
            <a:avLst>
              <a:gd name="adj" fmla="val 22857"/>
            </a:avLst>
          </a:prstGeom>
          <a:solidFill>
            <a:srgbClr val="152B3F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6007608" y="4096512"/>
            <a:ext cx="1600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F6B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TEKAN + LEPAS</a:t>
            </a:r>
            <a:endParaRPr lang="en-US" sz="1100" dirty="0"/>
          </a:p>
        </p:txBody>
      </p:sp>
      <p:sp>
        <p:nvSpPr>
          <p:cNvPr id="20" name="Text 18"/>
          <p:cNvSpPr txBox="1"/>
          <p:nvPr/>
        </p:nvSpPr>
        <p:spPr>
          <a:xfrm>
            <a:off x="7607808" y="4078224"/>
            <a:ext cx="340156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Tekan 5–6 cm; lepaskan tekanan sepenuhnya.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5806440" y="4809744"/>
            <a:ext cx="5440680" cy="640080"/>
          </a:xfrm>
          <a:prstGeom prst="roundRect">
            <a:avLst>
              <a:gd name="adj" fmla="val 22857"/>
            </a:avLst>
          </a:prstGeom>
          <a:solidFill>
            <a:srgbClr val="152B3F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6007608" y="4919472"/>
            <a:ext cx="1600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F6B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MINIMUM GANGGUAN</a:t>
            </a:r>
            <a:endParaRPr lang="en-US" sz="1100" dirty="0"/>
          </a:p>
        </p:txBody>
      </p:sp>
      <p:sp>
        <p:nvSpPr>
          <p:cNvPr id="23" name="Text 21"/>
          <p:cNvSpPr txBox="1"/>
          <p:nvPr/>
        </p:nvSpPr>
        <p:spPr>
          <a:xfrm>
            <a:off x="7607808" y="4901184"/>
            <a:ext cx="340156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Sambung semula secepat mungkin.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9B7C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41148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210" kern="0" dirty="0">
                <a:solidFill>
                  <a:srgbClr val="FF6B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CPR BERKUALITI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749808"/>
            <a:ext cx="11064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Empat nombor yang menyelamatkan masa</a:t>
            </a:r>
            <a:endParaRPr lang="en-US" sz="3200" dirty="0"/>
          </a:p>
        </p:txBody>
      </p:sp>
      <p:sp>
        <p:nvSpPr>
          <p:cNvPr id="4" name="Text 2"/>
          <p:cNvSpPr txBox="1"/>
          <p:nvPr/>
        </p:nvSpPr>
        <p:spPr>
          <a:xfrm>
            <a:off x="530352" y="1618488"/>
            <a:ext cx="10698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Tekanan yang konsisten mengekalkan aliran darah sementara bantuan perubatan tiba.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512064" y="2487168"/>
            <a:ext cx="2665476" cy="3730752"/>
          </a:xfrm>
          <a:prstGeom prst="roundRect">
            <a:avLst>
              <a:gd name="adj" fmla="val 5489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76656" y="2651760"/>
            <a:ext cx="566928" cy="420624"/>
          </a:xfrm>
          <a:prstGeom prst="roundRect">
            <a:avLst>
              <a:gd name="adj" fmla="val 34783"/>
            </a:avLst>
          </a:prstGeom>
          <a:solidFill>
            <a:srgbClr val="FF6B5E"/>
          </a:solidFill>
          <a:ln w="12700">
            <a:solidFill>
              <a:srgbClr val="FF6B5E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76656" y="265176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110</a:t>
            </a:r>
            <a:endParaRPr lang="en-US" sz="1500" dirty="0"/>
          </a:p>
        </p:txBody>
      </p:sp>
      <p:sp>
        <p:nvSpPr>
          <p:cNvPr id="8" name="Text 6"/>
          <p:cNvSpPr txBox="1"/>
          <p:nvPr/>
        </p:nvSpPr>
        <p:spPr>
          <a:xfrm>
            <a:off x="676656" y="3236976"/>
            <a:ext cx="23362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Sasaran rentak</a:t>
            </a:r>
            <a:endParaRPr lang="en-US" sz="1900" dirty="0"/>
          </a:p>
        </p:txBody>
      </p:sp>
      <p:sp>
        <p:nvSpPr>
          <p:cNvPr id="9" name="Text 7"/>
          <p:cNvSpPr txBox="1"/>
          <p:nvPr/>
        </p:nvSpPr>
        <p:spPr>
          <a:xfrm>
            <a:off x="676656" y="3840480"/>
            <a:ext cx="2336292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Kekal dalam julat 100–120 tekanan seminit. Metronom latihan ditetapkan pada 110.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3342132" y="2487168"/>
            <a:ext cx="2665476" cy="3730752"/>
          </a:xfrm>
          <a:prstGeom prst="roundRect">
            <a:avLst>
              <a:gd name="adj" fmla="val 5489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506724" y="2651760"/>
            <a:ext cx="566928" cy="420624"/>
          </a:xfrm>
          <a:prstGeom prst="roundRect">
            <a:avLst>
              <a:gd name="adj" fmla="val 34783"/>
            </a:avLst>
          </a:prstGeom>
          <a:solidFill>
            <a:srgbClr val="FF6B5E"/>
          </a:solidFill>
          <a:ln w="12700">
            <a:solidFill>
              <a:srgbClr val="FF6B5E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3506724" y="265176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5–6</a:t>
            </a:r>
            <a:endParaRPr lang="en-US" sz="1500" dirty="0"/>
          </a:p>
        </p:txBody>
      </p:sp>
      <p:sp>
        <p:nvSpPr>
          <p:cNvPr id="13" name="Text 11"/>
          <p:cNvSpPr txBox="1"/>
          <p:nvPr/>
        </p:nvSpPr>
        <p:spPr>
          <a:xfrm>
            <a:off x="3506724" y="3236976"/>
            <a:ext cx="23362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Kedalaman dewasa</a:t>
            </a:r>
            <a:endParaRPr lang="en-US" sz="1900" dirty="0"/>
          </a:p>
        </p:txBody>
      </p:sp>
      <p:sp>
        <p:nvSpPr>
          <p:cNvPr id="14" name="Text 12"/>
          <p:cNvSpPr txBox="1"/>
          <p:nvPr/>
        </p:nvSpPr>
        <p:spPr>
          <a:xfrm>
            <a:off x="3506724" y="3840480"/>
            <a:ext cx="2336292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Tekan sekurang-kurangnya 5 cm tetapi tidak melebihi 6 cm.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6172200" y="2487168"/>
            <a:ext cx="2665476" cy="3730752"/>
          </a:xfrm>
          <a:prstGeom prst="roundRect">
            <a:avLst>
              <a:gd name="adj" fmla="val 5489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336792" y="2651760"/>
            <a:ext cx="566928" cy="420624"/>
          </a:xfrm>
          <a:prstGeom prst="roundRect">
            <a:avLst>
              <a:gd name="adj" fmla="val 34783"/>
            </a:avLst>
          </a:prstGeom>
          <a:solidFill>
            <a:srgbClr val="FF6B5E"/>
          </a:solidFill>
          <a:ln w="12700">
            <a:solidFill>
              <a:srgbClr val="FF6B5E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6336792" y="265176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30:2</a:t>
            </a:r>
            <a:endParaRPr lang="en-US" sz="1500" dirty="0"/>
          </a:p>
        </p:txBody>
      </p:sp>
      <p:sp>
        <p:nvSpPr>
          <p:cNvPr id="18" name="Text 16"/>
          <p:cNvSpPr txBox="1"/>
          <p:nvPr/>
        </p:nvSpPr>
        <p:spPr>
          <a:xfrm>
            <a:off x="6336792" y="3236976"/>
            <a:ext cx="23362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Jika beri nafas bantuan</a:t>
            </a:r>
            <a:endParaRPr lang="en-US" sz="1900" dirty="0"/>
          </a:p>
        </p:txBody>
      </p:sp>
      <p:sp>
        <p:nvSpPr>
          <p:cNvPr id="19" name="Text 17"/>
          <p:cNvSpPr txBox="1"/>
          <p:nvPr/>
        </p:nvSpPr>
        <p:spPr>
          <a:xfrm>
            <a:off x="6336792" y="3840480"/>
            <a:ext cx="2336292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Dua hembusan selepas setiap 30 tekanan; minimumkan gangguan.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9002268" y="2487168"/>
            <a:ext cx="2665476" cy="3730752"/>
          </a:xfrm>
          <a:prstGeom prst="roundRect">
            <a:avLst>
              <a:gd name="adj" fmla="val 5489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166860" y="2651760"/>
            <a:ext cx="566928" cy="420624"/>
          </a:xfrm>
          <a:prstGeom prst="roundRect">
            <a:avLst>
              <a:gd name="adj" fmla="val 34783"/>
            </a:avLst>
          </a:prstGeom>
          <a:solidFill>
            <a:srgbClr val="FF6B5E"/>
          </a:solidFill>
          <a:ln w="12700">
            <a:solidFill>
              <a:srgbClr val="FF6B5E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9166860" y="265176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&lt;10s</a:t>
            </a:r>
            <a:endParaRPr lang="en-US" sz="1500" dirty="0"/>
          </a:p>
        </p:txBody>
      </p:sp>
      <p:sp>
        <p:nvSpPr>
          <p:cNvPr id="23" name="Text 21"/>
          <p:cNvSpPr txBox="1"/>
          <p:nvPr/>
        </p:nvSpPr>
        <p:spPr>
          <a:xfrm>
            <a:off x="9166860" y="3236976"/>
            <a:ext cx="23362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Gangguan</a:t>
            </a:r>
            <a:endParaRPr lang="en-US" sz="1900" dirty="0"/>
          </a:p>
        </p:txBody>
      </p:sp>
      <p:sp>
        <p:nvSpPr>
          <p:cNvPr id="24" name="Text 22"/>
          <p:cNvSpPr txBox="1"/>
          <p:nvPr/>
        </p:nvSpPr>
        <p:spPr>
          <a:xfrm>
            <a:off x="9166860" y="3840480"/>
            <a:ext cx="2336292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Pastikan setiap jeda sesingkat mungkin dan dada kembali sepenuhnya selepas setiap tekanan.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9B7C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41148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210" kern="0" dirty="0">
                <a:solidFill>
                  <a:srgbClr val="FF6B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JIKA TIDAK TERLATIH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758952"/>
            <a:ext cx="11064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39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Hands-only CPR masih tindakan.</a:t>
            </a:r>
            <a:endParaRPr lang="en-US" sz="3900" dirty="0"/>
          </a:p>
        </p:txBody>
      </p:sp>
      <p:sp>
        <p:nvSpPr>
          <p:cNvPr id="4" name="Text 2"/>
          <p:cNvSpPr txBox="1"/>
          <p:nvPr/>
        </p:nvSpPr>
        <p:spPr>
          <a:xfrm>
            <a:off x="530352" y="1673352"/>
            <a:ext cx="10698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Untuk dewasa: hubungi 999, letak tangan di tengah dada, dan tekan tanpa henti.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640080" y="2560320"/>
            <a:ext cx="3429000" cy="2331720"/>
          </a:xfrm>
          <a:prstGeom prst="roundRect">
            <a:avLst>
              <a:gd name="adj" fmla="val 6275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868680" y="2871216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spc="150" kern="0" dirty="0">
                <a:solidFill>
                  <a:srgbClr val="E23B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HUBUNGI</a:t>
            </a:r>
            <a:endParaRPr lang="en-US" sz="1400" dirty="0"/>
          </a:p>
        </p:txBody>
      </p:sp>
      <p:sp>
        <p:nvSpPr>
          <p:cNvPr id="7" name="Text 5"/>
          <p:cNvSpPr txBox="1"/>
          <p:nvPr/>
        </p:nvSpPr>
        <p:spPr>
          <a:xfrm>
            <a:off x="868680" y="3456432"/>
            <a:ext cx="29718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999</a:t>
            </a:r>
            <a:endParaRPr lang="en-US" sz="3600" dirty="0"/>
          </a:p>
        </p:txBody>
      </p:sp>
      <p:sp>
        <p:nvSpPr>
          <p:cNvPr id="8" name="Shape 6"/>
          <p:cNvSpPr/>
          <p:nvPr/>
        </p:nvSpPr>
        <p:spPr>
          <a:xfrm>
            <a:off x="4434840" y="2560320"/>
            <a:ext cx="3429000" cy="2331720"/>
          </a:xfrm>
          <a:prstGeom prst="roundRect">
            <a:avLst>
              <a:gd name="adj" fmla="val 6275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4663440" y="2871216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spc="150" kern="0" dirty="0">
                <a:solidFill>
                  <a:srgbClr val="27C5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TENGAH</a:t>
            </a:r>
            <a:endParaRPr lang="en-US" sz="1400" dirty="0"/>
          </a:p>
        </p:txBody>
      </p:sp>
      <p:sp>
        <p:nvSpPr>
          <p:cNvPr id="10" name="Text 8"/>
          <p:cNvSpPr txBox="1"/>
          <p:nvPr/>
        </p:nvSpPr>
        <p:spPr>
          <a:xfrm>
            <a:off x="4663440" y="3456432"/>
            <a:ext cx="29718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DADA</a:t>
            </a:r>
            <a:endParaRPr lang="en-US" sz="3600" dirty="0"/>
          </a:p>
        </p:txBody>
      </p:sp>
      <p:sp>
        <p:nvSpPr>
          <p:cNvPr id="11" name="Shape 9"/>
          <p:cNvSpPr/>
          <p:nvPr/>
        </p:nvSpPr>
        <p:spPr>
          <a:xfrm>
            <a:off x="8229600" y="2560320"/>
            <a:ext cx="3429000" cy="2331720"/>
          </a:xfrm>
          <a:prstGeom prst="roundRect">
            <a:avLst>
              <a:gd name="adj" fmla="val 6275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8458200" y="2871216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spc="150" kern="0" dirty="0">
                <a:solidFill>
                  <a:srgbClr val="FF6B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TEKAN</a:t>
            </a:r>
            <a:endParaRPr lang="en-US" sz="1400" dirty="0"/>
          </a:p>
        </p:txBody>
      </p:sp>
      <p:sp>
        <p:nvSpPr>
          <p:cNvPr id="13" name="Text 11"/>
          <p:cNvSpPr txBox="1"/>
          <p:nvPr/>
        </p:nvSpPr>
        <p:spPr>
          <a:xfrm>
            <a:off x="8458200" y="3456432"/>
            <a:ext cx="29718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100–120/min</a:t>
            </a:r>
            <a:endParaRPr lang="en-US" sz="2500" dirty="0"/>
          </a:p>
        </p:txBody>
      </p:sp>
      <p:sp>
        <p:nvSpPr>
          <p:cNvPr id="14" name="Text 12"/>
          <p:cNvSpPr txBox="1"/>
          <p:nvPr/>
        </p:nvSpPr>
        <p:spPr>
          <a:xfrm>
            <a:off x="685800" y="5349240"/>
            <a:ext cx="107899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Jika anda terlatih dan sanggup memberi bantuan pernafasan: gunakan nisbah 30:2.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9B7C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41148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210" kern="0" dirty="0">
                <a:solidFill>
                  <a:srgbClr val="27C5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AED</a:t>
            </a:r>
            <a:endParaRPr lang="en-US" sz="10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749808"/>
            <a:ext cx="11064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Hidupkan. Tampal. Jauh. Sambung.</a:t>
            </a:r>
            <a:endParaRPr lang="en-US" sz="3200" dirty="0"/>
          </a:p>
        </p:txBody>
      </p:sp>
      <p:sp>
        <p:nvSpPr>
          <p:cNvPr id="4" name="Text 2"/>
          <p:cNvSpPr txBox="1"/>
          <p:nvPr/>
        </p:nvSpPr>
        <p:spPr>
          <a:xfrm>
            <a:off x="530352" y="1618488"/>
            <a:ext cx="10698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A9B7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Sesiapa boleh menggunakan AED. Alat akan menganalisis rentak jantung dan hanya mengarahkan kejutan apabila sesuai.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512064" y="2487168"/>
            <a:ext cx="2665476" cy="3730752"/>
          </a:xfrm>
          <a:prstGeom prst="roundRect">
            <a:avLst>
              <a:gd name="adj" fmla="val 5489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76656" y="2651760"/>
            <a:ext cx="566928" cy="420624"/>
          </a:xfrm>
          <a:prstGeom prst="roundRect">
            <a:avLst>
              <a:gd name="adj" fmla="val 34783"/>
            </a:avLst>
          </a:prstGeom>
          <a:solidFill>
            <a:srgbClr val="27C5D9"/>
          </a:solidFill>
          <a:ln w="12700">
            <a:solidFill>
              <a:srgbClr val="27C5D9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76656" y="265176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</a:t>
            </a:r>
            <a:endParaRPr lang="en-US" sz="1500" dirty="0"/>
          </a:p>
        </p:txBody>
      </p:sp>
      <p:sp>
        <p:nvSpPr>
          <p:cNvPr id="8" name="Text 6"/>
          <p:cNvSpPr txBox="1"/>
          <p:nvPr/>
        </p:nvSpPr>
        <p:spPr>
          <a:xfrm>
            <a:off x="676656" y="3236976"/>
            <a:ext cx="23362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Hidupkan AED</a:t>
            </a:r>
            <a:endParaRPr lang="en-US" sz="1900" dirty="0"/>
          </a:p>
        </p:txBody>
      </p:sp>
      <p:sp>
        <p:nvSpPr>
          <p:cNvPr id="9" name="Text 7"/>
          <p:cNvSpPr txBox="1"/>
          <p:nvPr/>
        </p:nvSpPr>
        <p:spPr>
          <a:xfrm>
            <a:off x="676656" y="3840480"/>
            <a:ext cx="2336292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Letakkan di sebelah mangsa. Buka penutup atau tekan butang ON.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3342132" y="2487168"/>
            <a:ext cx="2665476" cy="3730752"/>
          </a:xfrm>
          <a:prstGeom prst="roundRect">
            <a:avLst>
              <a:gd name="adj" fmla="val 5489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506724" y="2651760"/>
            <a:ext cx="566928" cy="420624"/>
          </a:xfrm>
          <a:prstGeom prst="roundRect">
            <a:avLst>
              <a:gd name="adj" fmla="val 34783"/>
            </a:avLst>
          </a:prstGeom>
          <a:solidFill>
            <a:srgbClr val="27C5D9"/>
          </a:solidFill>
          <a:ln w="12700">
            <a:solidFill>
              <a:srgbClr val="27C5D9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3506724" y="265176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PAD</a:t>
            </a:r>
            <a:endParaRPr lang="en-US" sz="1500" dirty="0"/>
          </a:p>
        </p:txBody>
      </p:sp>
      <p:sp>
        <p:nvSpPr>
          <p:cNvPr id="13" name="Text 11"/>
          <p:cNvSpPr txBox="1"/>
          <p:nvPr/>
        </p:nvSpPr>
        <p:spPr>
          <a:xfrm>
            <a:off x="3506724" y="3236976"/>
            <a:ext cx="23362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Tampal pad</a:t>
            </a:r>
            <a:endParaRPr lang="en-US" sz="1900" dirty="0"/>
          </a:p>
        </p:txBody>
      </p:sp>
      <p:sp>
        <p:nvSpPr>
          <p:cNvPr id="14" name="Text 12"/>
          <p:cNvSpPr txBox="1"/>
          <p:nvPr/>
        </p:nvSpPr>
        <p:spPr>
          <a:xfrm>
            <a:off x="3506724" y="3840480"/>
            <a:ext cx="2336292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Satu pad di dada kanan atas, satu lagi di dada kiri bawah. Dedahkan dan keringkan dada jika perlu.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6172200" y="2487168"/>
            <a:ext cx="2665476" cy="3730752"/>
          </a:xfrm>
          <a:prstGeom prst="roundRect">
            <a:avLst>
              <a:gd name="adj" fmla="val 5489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336792" y="2651760"/>
            <a:ext cx="566928" cy="420624"/>
          </a:xfrm>
          <a:prstGeom prst="roundRect">
            <a:avLst>
              <a:gd name="adj" fmla="val 34783"/>
            </a:avLst>
          </a:prstGeom>
          <a:solidFill>
            <a:srgbClr val="27C5D9"/>
          </a:solidFill>
          <a:ln w="12700">
            <a:solidFill>
              <a:srgbClr val="27C5D9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6336792" y="265176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</a:t>
            </a:r>
            <a:endParaRPr lang="en-US" sz="1500" dirty="0"/>
          </a:p>
        </p:txBody>
      </p:sp>
      <p:sp>
        <p:nvSpPr>
          <p:cNvPr id="18" name="Text 16"/>
          <p:cNvSpPr txBox="1"/>
          <p:nvPr/>
        </p:nvSpPr>
        <p:spPr>
          <a:xfrm>
            <a:off x="6336792" y="3236976"/>
            <a:ext cx="23362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Jangan sentuh</a:t>
            </a:r>
            <a:endParaRPr lang="en-US" sz="1900" dirty="0"/>
          </a:p>
        </p:txBody>
      </p:sp>
      <p:sp>
        <p:nvSpPr>
          <p:cNvPr id="19" name="Text 17"/>
          <p:cNvSpPr txBox="1"/>
          <p:nvPr/>
        </p:nvSpPr>
        <p:spPr>
          <a:xfrm>
            <a:off x="6336792" y="3840480"/>
            <a:ext cx="2336292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Berhenti seketika semasa analisis. Jerit “Jauh!” dan lihat sekeliling sebelum kejutan.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9002268" y="2487168"/>
            <a:ext cx="2665476" cy="3730752"/>
          </a:xfrm>
          <a:prstGeom prst="roundRect">
            <a:avLst>
              <a:gd name="adj" fmla="val 5489"/>
            </a:avLst>
          </a:prstGeom>
          <a:solidFill>
            <a:srgbClr val="102131"/>
          </a:solidFill>
          <a:ln w="12700">
            <a:solidFill>
              <a:srgbClr val="27415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166860" y="2651760"/>
            <a:ext cx="566928" cy="420624"/>
          </a:xfrm>
          <a:prstGeom prst="roundRect">
            <a:avLst>
              <a:gd name="adj" fmla="val 34783"/>
            </a:avLst>
          </a:prstGeom>
          <a:solidFill>
            <a:srgbClr val="27C5D9"/>
          </a:solidFill>
          <a:ln w="12700">
            <a:solidFill>
              <a:srgbClr val="27C5D9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9166860" y="265176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CPR</a:t>
            </a:r>
            <a:endParaRPr lang="en-US" sz="1500" dirty="0"/>
          </a:p>
        </p:txBody>
      </p:sp>
      <p:sp>
        <p:nvSpPr>
          <p:cNvPr id="23" name="Text 21"/>
          <p:cNvSpPr txBox="1"/>
          <p:nvPr/>
        </p:nvSpPr>
        <p:spPr>
          <a:xfrm>
            <a:off x="9166860" y="3236976"/>
            <a:ext cx="23362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4F7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Sambung serta-merta</a:t>
            </a:r>
            <a:endParaRPr lang="en-US" sz="1900" dirty="0"/>
          </a:p>
        </p:txBody>
      </p:sp>
      <p:sp>
        <p:nvSpPr>
          <p:cNvPr id="24" name="Text 22"/>
          <p:cNvSpPr txBox="1"/>
          <p:nvPr/>
        </p:nvSpPr>
        <p:spPr>
          <a:xfrm>
            <a:off x="9166860" y="3840480"/>
            <a:ext cx="2336292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3DC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Sambung tekanan dada selepas kejutan atau apabila AED menyatakan tiada kejutan diperlukan.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77472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A9B7C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ARH Operator Environment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CPR Untuk Komuniti</dc:title>
  <dc:subject>Adaptasi pendidikan Manual CPR untuk Komuniti KKM</dc:subject>
  <dc:creator>Codex / ARH</dc:creator>
  <cp:lastModifiedBy>Codex / ARH</cp:lastModifiedBy>
  <cp:revision>1</cp:revision>
  <dcterms:created xsi:type="dcterms:W3CDTF">2026-07-16T14:39:41Z</dcterms:created>
  <dcterms:modified xsi:type="dcterms:W3CDTF">2026-07-16T14:39:41Z</dcterms:modified>
</cp:coreProperties>
</file>