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CLINICAL PRACTICE GUIDELINE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8046720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6211F"/>
                </a:solidFill>
              </a:rPr>
              <a:t>CPG Management of Early Childhood Caries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Dr Nur Diyana Ramli | Klinik Pergigian Dato Keramat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01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594360" y="3246120"/>
            <a:ext cx="438912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04088" y="3314700"/>
            <a:ext cx="4206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2F7B67"/>
                </a:solidFill>
              </a:rPr>
              <a:t>Source-faithful main deck + enhanced options appendix</a:t>
            </a:r>
            <a:endParaRPr lang="en-US" sz="830" dirty="0"/>
          </a:p>
        </p:txBody>
      </p:sp>
      <p:pic>
        <p:nvPicPr>
          <p:cNvPr id="13" name="Image 0" descr="D:\outputs\manual-260709-dental-pgmx\faithful-enhanced\source-pag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828800"/>
            <a:ext cx="3383280" cy="196596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94360" y="3749040"/>
            <a:ext cx="6309360" cy="914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6211F"/>
                </a:solidFill>
              </a:rPr>
              <a:t>Prepared as a conservative, government-facing briefing. Clinical claims are retained close to the original CPG slide source; optional professionalised variants are separated at the end.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EXAMINATION AND DIAGNOSIS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Detection and diagnosis methods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Condensed from source slides.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10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594360" y="132588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1472184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History taking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58952" y="1801368"/>
            <a:ext cx="2414016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Essential before examination. Guides risk, symptoms, feeding and oral hygiene context.</a:t>
            </a:r>
            <a:endParaRPr lang="en-US" sz="940" dirty="0"/>
          </a:p>
        </p:txBody>
      </p:sp>
      <p:sp>
        <p:nvSpPr>
          <p:cNvPr id="14" name="Shape 12"/>
          <p:cNvSpPr/>
          <p:nvPr/>
        </p:nvSpPr>
        <p:spPr>
          <a:xfrm>
            <a:off x="3566160" y="132588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30752" y="1472184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Visual examination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730752" y="1801368"/>
            <a:ext cx="2414016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Standard method used for caries diagnosis. Conducted under light source on clean and dry teeth.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6537960" y="132588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02552" y="1472184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Radiographic examination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702552" y="1801368"/>
            <a:ext cx="2414016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Commonly used as an adjunct. Bitewing radiography provides additional diagnostic yield for proximal dentinal caries.</a:t>
            </a:r>
            <a:endParaRPr lang="en-US" sz="940" dirty="0"/>
          </a:p>
        </p:txBody>
      </p:sp>
      <p:sp>
        <p:nvSpPr>
          <p:cNvPr id="20" name="Shape 18"/>
          <p:cNvSpPr/>
          <p:nvPr/>
        </p:nvSpPr>
        <p:spPr>
          <a:xfrm>
            <a:off x="9509760" y="1325880"/>
            <a:ext cx="2103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74352" y="1472184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ICDAS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674352" y="1801368"/>
            <a:ext cx="1773936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6211F"/>
                </a:solidFill>
              </a:rPr>
              <a:t>International Caries Detection and Assessment System. Visual inspection with standardised scoring to aid diagnosis.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713232" y="3429000"/>
            <a:ext cx="1033272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6211F"/>
                </a:solidFill>
              </a:rPr>
              <a:t>For patients without evidence of disease and with open proximal contacts, radiographic examination may not be required at the initial visit.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04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Prevention of ECC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Evidence-based strategies to prevent Early Childhood Caries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11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743200"/>
            <a:ext cx="667512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0F5F2"/>
                </a:solidFill>
              </a:rPr>
              <a:t>Diet advice, plaque control, fluoride toothpaste, oral health education, motivational interviewing, anticipatory guidance, CRA and professional interventions.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DIET ADVICE + PLAQUE CONTROL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Prevention starts at home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Age-group counselling and supervised toothbrushing.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12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594360" y="137160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1517904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6-12 months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58952" y="1847088"/>
            <a:ext cx="300837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Oral hygiene counselling; assess feeding practices; dietary counselling.</a:t>
            </a:r>
            <a:endParaRPr lang="en-US" sz="940" dirty="0"/>
          </a:p>
        </p:txBody>
      </p:sp>
      <p:sp>
        <p:nvSpPr>
          <p:cNvPr id="14" name="Shape 12"/>
          <p:cNvSpPr/>
          <p:nvPr/>
        </p:nvSpPr>
        <p:spPr>
          <a:xfrm>
            <a:off x="4251960" y="137160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16552" y="1517904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12-24 months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416552" y="1847088"/>
            <a:ext cx="300837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Repeat six-month procedures; assess no-spill training cups; individual risk status.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7909560" y="137160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74152" y="1517904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2-6 years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074152" y="1847088"/>
            <a:ext cx="300837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Assess diet and BMI; counselling or referral as indicated.</a:t>
            </a:r>
            <a:endParaRPr lang="en-US" sz="940" dirty="0"/>
          </a:p>
        </p:txBody>
      </p:sp>
      <p:sp>
        <p:nvSpPr>
          <p:cNvPr id="20" name="Text 18"/>
          <p:cNvSpPr/>
          <p:nvPr/>
        </p:nvSpPr>
        <p:spPr>
          <a:xfrm>
            <a:off x="914400" y="2743200"/>
            <a:ext cx="4846320" cy="1920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Parent-supervised toothbrushing twice daily.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&lt;3 years: smear / rice-sized amount.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3-6 years: pea-sized amount.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Supervise until at least 7 years.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Spit out - do not rinse.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263640" y="2880360"/>
            <a:ext cx="4754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6211F"/>
                </a:solidFill>
              </a:rPr>
              <a:t>Recommendation 7: mechanical plaque control with electric or manual toothbrushes should be used. Chemical agents may be considered as an adjunct.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OHE | MI | AG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Behavioural interventions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Original intervention types retained.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13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35204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1472184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Oral Health Education (OHE)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04672" y="1801368"/>
            <a:ext cx="3191256" cy="13533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6211F"/>
                </a:solidFill>
              </a:rPr>
              <a:t>Providing personally relevant information about oral health based on scientific principles and evidence; motivating, teaching and training individuals and small groups.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389120" y="1325880"/>
            <a:ext cx="352044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53712" y="1472184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Motivational Interviewing (MI)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53712" y="1801368"/>
            <a:ext cx="3191256" cy="13533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6211F"/>
                </a:solidFill>
              </a:rPr>
              <a:t>Collaborative, person-centred communication style aimed at improving health behaviours by invoking intrinsic motivation.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138160" y="1325880"/>
            <a:ext cx="33832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1472184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Anticipatory Guidance (AG)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302752" y="1801368"/>
            <a:ext cx="3054096" cy="13533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6211F"/>
                </a:solidFill>
              </a:rPr>
              <a:t>Proactive developmental counselling addressing physical, emotional, psychological and developmental changes; complements risk assessment with protective factors.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22960" y="3886200"/>
            <a:ext cx="9875520" cy="594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6211F"/>
                </a:solidFill>
              </a:rPr>
              <a:t>Recommendations 9-13 should remain close to source wording when presented as clinical guidance.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CRA + PROFESSIONAL PREVENTION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Risk assessment and preventive materials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CRA sets recall and intervention.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14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1472184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Recommendation 14 - CRA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04672" y="1801368"/>
            <a:ext cx="3145536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CRA should be done for all children aged six years old and below.</a:t>
            </a:r>
            <a:endParaRPr lang="en-US" sz="940" dirty="0"/>
          </a:p>
        </p:txBody>
      </p:sp>
      <p:sp>
        <p:nvSpPr>
          <p:cNvPr id="14" name="Shape 12"/>
          <p:cNvSpPr/>
          <p:nvPr/>
        </p:nvSpPr>
        <p:spPr>
          <a:xfrm>
            <a:off x="4434840" y="1325880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99432" y="1472184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Recommendation 15 - Topical fluoride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99432" y="1801368"/>
            <a:ext cx="3145536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Difluorosilane 0.9%: 3-monthly. NaF varnish 5%: 6-monthly. For children under six for prevention of ECC.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8229600" y="1325880"/>
            <a:ext cx="30175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94192" y="1472184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Fissure sealant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394192" y="1801368"/>
            <a:ext cx="2688336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6211F"/>
                </a:solidFill>
              </a:rPr>
              <a:t>Consider for primary molars in ECC patients based on caries risk level, plaque control status, ability to isolate tooth and cooperation.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777240" y="3063240"/>
            <a:ext cx="10149840" cy="1005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6211F"/>
                </a:solidFill>
              </a:rPr>
              <a:t>CPP-ACP: daily 10% w/v CPP-ACP paste combined with regular toothbrushing using fluoride toothpaste did not show significant additional benefits in preventing caries on high-risk pre-school children with primary dentition over one year.</a:t>
            </a:r>
            <a:endParaRPr lang="en-US" sz="13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OTHER PREVENTIVE MATERIALS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Non-fluoride agents and water fluoridation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Evidence hierarchy kept conservative.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15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85800" y="1325880"/>
            <a:ext cx="521208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0392" y="1472184"/>
            <a:ext cx="4882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Non-fluoride agents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50392" y="1801368"/>
            <a:ext cx="4882896" cy="1307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6211F"/>
                </a:solidFill>
              </a:rPr>
              <a:t>Xylitol wipes, arginine mint confection and 0.3% triclosan varnish have limited or specific evidence. AAPD supports xylitol only as a non-cariogenic sugar substitute, not as a remineralising agent.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309360" y="1325880"/>
            <a:ext cx="4892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73952" y="1472184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Water fluoridation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73952" y="1801368"/>
            <a:ext cx="4562856" cy="1307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6211F"/>
                </a:solidFill>
              </a:rPr>
              <a:t>A public health initiative designed to decrease tooth decay. Cochrane SR: reduced caries prevalence by 35%, dmft reduction 1.81, increased caries-free children by 15%.</a:t>
            </a:r>
            <a:endParaRPr lang="en-US" sz="1080" dirty="0"/>
          </a:p>
        </p:txBody>
      </p:sp>
      <p:sp>
        <p:nvSpPr>
          <p:cNvPr id="17" name="Text 15"/>
          <p:cNvSpPr/>
          <p:nvPr/>
        </p:nvSpPr>
        <p:spPr>
          <a:xfrm>
            <a:off x="822960" y="3977640"/>
            <a:ext cx="960120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6211F"/>
                </a:solidFill>
              </a:rPr>
              <a:t>Editorial tier labels are moved to the enhanced appendix unless the presenter chooses that structure.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05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</a:rPr>
              <a:t>Treatment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Managing ECC - from non-invasive to invasive approaches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16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743200"/>
            <a:ext cx="585216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0F5F2"/>
                </a:solidFill>
              </a:rPr>
              <a:t>Treatment slide keeps the original split: non-invasive methods and invasive methods.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TREATMENT METHODS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Non-invasive and invasive methods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Use as source-faithful treatment summary.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17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85800" y="1325880"/>
            <a:ext cx="51663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0392" y="1472184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Non-invasive methods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50392" y="1801368"/>
            <a:ext cx="4837176" cy="1399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6211F"/>
                </a:solidFill>
              </a:rPr>
              <a:t>For non-cavitated lesions: non-F remineralising agent, remineralising fluoride, fissure sealant, resin infiltration and sealing with composite resin where treatment cannot be done immediately.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63640" y="1325880"/>
            <a:ext cx="48920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28232" y="1472184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Invasive methods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28232" y="1801368"/>
            <a:ext cx="4562856" cy="1399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6211F"/>
                </a:solidFill>
              </a:rPr>
              <a:t>For cavitated lesions requiring intervention: dental caries removal techniques, pulp therapy and restoration choices depending on clinical status.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005840" y="3703320"/>
            <a:ext cx="466344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400" dirty="0">
                <a:solidFill>
                  <a:srgbClr val="16211F"/>
                </a:solidFill>
              </a:rPr>
              <a:t>SWE - Stepwise Excavation</a:t>
            </a:r>
            <a:endParaRPr lang="en-US" sz="1400" dirty="0"/>
          </a:p>
          <a:p>
            <a:pPr marL="152400" indent="-152400">
              <a:buSzPct val="100000"/>
              <a:buChar char="•"/>
            </a:pPr>
            <a:r>
              <a:rPr lang="en-US" sz="1400" dirty="0">
                <a:solidFill>
                  <a:srgbClr val="16211F"/>
                </a:solidFill>
              </a:rPr>
              <a:t>SCR - Selective Caries Removal</a:t>
            </a:r>
            <a:endParaRPr lang="en-US" sz="1400" dirty="0"/>
          </a:p>
          <a:p>
            <a:pPr marL="152400" indent="-152400">
              <a:buSzPct val="100000"/>
              <a:buChar char="•"/>
            </a:pPr>
            <a:r>
              <a:rPr lang="en-US" sz="1400" dirty="0">
                <a:solidFill>
                  <a:srgbClr val="16211F"/>
                </a:solidFill>
              </a:rPr>
              <a:t>NSCR - Non-Selective Caries Removal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06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Take Home Message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Duty of KKIA / IM officer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18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31520" y="1417320"/>
            <a:ext cx="5852160" cy="28346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Provide OHE and anticipatory guidance on feeding practices.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Advise supervised toothbrushing with fluoridated toothpaste.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Explain caries risk factors, protective factors and early signs.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Schedule regular dental visits / fluoride varnish application.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CRA for all toddlers under six years old; give LP1 appointment card based on risk.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086600" y="1600200"/>
            <a:ext cx="397764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51192" y="1746504"/>
            <a:ext cx="3648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Recall protocol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251192" y="2075688"/>
            <a:ext cx="3648456" cy="7132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6211F"/>
                </a:solidFill>
              </a:rPr>
              <a:t>High risk: 3-monthly FV. Moderate: 6-monthly FV/review. Low: 6-12 monthly review/as indicated.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178040" y="3657600"/>
            <a:ext cx="356616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6211F"/>
                </a:solidFill>
              </a:rPr>
              <a:t>Prevention is always better than treatment.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TERIMA KASIH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</a:rPr>
              <a:t>Thank You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Dr Nur Diyana Ramli | Klinik Pergigian Dato Keramat | Kementerian Kesihatan Malaysia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19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85800" y="3154680"/>
            <a:ext cx="630936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0F5F2"/>
                </a:solidFill>
              </a:rPr>
              <a:t>Main source-faithful deck ends here. Enhanced options follow for presenter review.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OUTLINE OF PRESENTATION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Contents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Original structure retained.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02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85800" y="1920240"/>
            <a:ext cx="3154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0392" y="206654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01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50392" y="2395728"/>
            <a:ext cx="282549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Introduction; what is ECC?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343400" y="1920240"/>
            <a:ext cx="3154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07992" y="206654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02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07992" y="2395728"/>
            <a:ext cx="282549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What is the risk factor?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01000" y="1920240"/>
            <a:ext cx="3154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165592" y="206654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03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165592" y="2395728"/>
            <a:ext cx="282549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How to check?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85800" y="3154680"/>
            <a:ext cx="3154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0392" y="330098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04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50392" y="3630168"/>
            <a:ext cx="282549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How to prevent ECC?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343400" y="3154680"/>
            <a:ext cx="3154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07992" y="330098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05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07992" y="3630168"/>
            <a:ext cx="282549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What is the treatment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001000" y="3154680"/>
            <a:ext cx="3154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65592" y="330098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06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165592" y="3630168"/>
            <a:ext cx="282549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Take home message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PRESENTER REVIEW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</a:rPr>
              <a:t>Enhanced Options Appendix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Optional polished variants. Swap only if preferred.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20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77240" y="2011680"/>
            <a:ext cx="6492240" cy="20116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Main slides preserve source wording and evidence posture.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Enhanced slides improve flow, attention span and clinic ownership.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Clinical claims should be accepted only if the presenter is comfortable with the wording.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This section is intentionally separated so choices are explicit.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ENHANCED OPTION A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Clinical presentation as a parent-friendly sequence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Alternative for main Slide 5.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21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85800" y="141732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0392" y="1563624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1. Plaque at gingival margin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50392" y="1892808"/>
            <a:ext cx="2916936" cy="6217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Use the source phrase: soft glutinous plaque accumulations at gingival margin.</a:t>
            </a:r>
            <a:endParaRPr lang="en-US" sz="940" dirty="0"/>
          </a:p>
        </p:txBody>
      </p:sp>
      <p:sp>
        <p:nvSpPr>
          <p:cNvPr id="14" name="Shape 12"/>
          <p:cNvSpPr/>
          <p:nvPr/>
        </p:nvSpPr>
        <p:spPr>
          <a:xfrm>
            <a:off x="4251960" y="141732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16552" y="1563624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2. White / brown spots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416552" y="1892808"/>
            <a:ext cx="2916936" cy="6217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Decalcified white or brown bands or spots beneath the plaque.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7818120" y="141732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82712" y="1563624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3. Cavitated lesions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982712" y="1892808"/>
            <a:ext cx="2916936" cy="6217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16211F"/>
                </a:solidFill>
              </a:rPr>
              <a:t>The white or brown spots will progress to cavitated lesions.</a:t>
            </a:r>
            <a:endParaRPr lang="en-US" sz="940" dirty="0"/>
          </a:p>
        </p:txBody>
      </p:sp>
      <p:pic>
        <p:nvPicPr>
          <p:cNvPr id="20" name="Image 0" descr="D:\outputs\manual-260709-dental-pgmx\faithful-enhanced\source-pag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4480" y="2971800"/>
            <a:ext cx="4069080" cy="228600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172200" y="3337560"/>
            <a:ext cx="443484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6211F"/>
                </a:solidFill>
              </a:rPr>
              <a:t>Professional enhancement: sequence makes the message easier to explain without adding new disease staging.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ENHANCED OPTION B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Risk conversation map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Alternative for main Slide 7.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22</a:t>
            </a:r>
            <a:endParaRPr lang="en-US" sz="900" dirty="0"/>
          </a:p>
        </p:txBody>
      </p:sp>
      <p:pic>
        <p:nvPicPr>
          <p:cNvPr id="11" name="Image 0" descr="D:\outputs\manual-260709-dental-pgmx\faithful-enhanced\source-pag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325880"/>
            <a:ext cx="4389120" cy="246888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806440" y="1600200"/>
            <a:ext cx="4754880" cy="2103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Keep the eight source risk headings.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Use the diagram as the visual anchor.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Explain that ECC is multifactorial, not only bottle-feeding.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Avoid adding unsupported risk hierarchy unless sourced.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5806440" y="4160520"/>
            <a:ext cx="402336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16168" y="422910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2F7B67"/>
                </a:solidFill>
              </a:rPr>
              <a:t>Grounded visual: source PDF risk-factor diagram</a:t>
            </a:r>
            <a:endParaRPr lang="en-US" sz="83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ENHANCED OPTION C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Clinic operating rhythm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Alternative for prevention / take-home slides.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23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31520" y="1828800"/>
            <a:ext cx="1691640" cy="914400"/>
          </a:xfrm>
          <a:prstGeom prst="roundRect">
            <a:avLst>
              <a:gd name="adj" fmla="val 8000"/>
            </a:avLst>
          </a:prstGeom>
          <a:solidFill>
            <a:srgbClr val="EAF4EE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6112" y="197510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F7B67"/>
                </a:solidFill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96112" y="2304288"/>
            <a:ext cx="136245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OHE / AG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304288" y="212140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7B67"/>
                </a:solidFill>
              </a:rPr>
              <a:t>&gt;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971800" y="1828800"/>
            <a:ext cx="1691640" cy="914400"/>
          </a:xfrm>
          <a:prstGeom prst="roundRect">
            <a:avLst>
              <a:gd name="adj" fmla="val 8000"/>
            </a:avLst>
          </a:prstGeom>
          <a:solidFill>
            <a:srgbClr val="FDFBF5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36392" y="197510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F7B67"/>
                </a:solidFill>
              </a:rPr>
              <a:t>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136392" y="2304288"/>
            <a:ext cx="136245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CRA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44568" y="212140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7B67"/>
                </a:solidFill>
              </a:rPr>
              <a:t>&gt;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212080" y="1828800"/>
            <a:ext cx="1691640" cy="914400"/>
          </a:xfrm>
          <a:prstGeom prst="roundRect">
            <a:avLst>
              <a:gd name="adj" fmla="val 8000"/>
            </a:avLst>
          </a:prstGeom>
          <a:solidFill>
            <a:srgbClr val="EAF4EE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76672" y="197510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F7B67"/>
                </a:solidFill>
              </a:rPr>
              <a:t>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376672" y="2304288"/>
            <a:ext cx="136245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LP1 card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84848" y="212140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7B67"/>
                </a:solidFill>
              </a:rPr>
              <a:t>&gt;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452360" y="1828800"/>
            <a:ext cx="1691640" cy="914400"/>
          </a:xfrm>
          <a:prstGeom prst="roundRect">
            <a:avLst>
              <a:gd name="adj" fmla="val 8000"/>
            </a:avLst>
          </a:prstGeom>
          <a:solidFill>
            <a:srgbClr val="FDFBF5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616952" y="197510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F7B67"/>
                </a:solidFill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616952" y="2304288"/>
            <a:ext cx="136245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FV recall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025128" y="212140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7B67"/>
                </a:solidFill>
              </a:rPr>
              <a:t>&gt;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692640" y="1828800"/>
            <a:ext cx="1691640" cy="914400"/>
          </a:xfrm>
          <a:prstGeom prst="roundRect">
            <a:avLst>
              <a:gd name="adj" fmla="val 8000"/>
            </a:avLst>
          </a:prstGeom>
          <a:solidFill>
            <a:srgbClr val="EAF4EE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57232" y="197510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F7B67"/>
                </a:solidFill>
              </a:rPr>
              <a:t>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857232" y="2304288"/>
            <a:ext cx="1362456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6211F"/>
                </a:solidFill>
              </a:rPr>
              <a:t>Review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22960" y="3337560"/>
            <a:ext cx="987552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6211F"/>
                </a:solidFill>
              </a:rPr>
              <a:t>This is a professional operating summary, not a replacement for the evidence slides. It suits Klinik Pergigian Dato Keramat because it frames action for clinic workflow.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ENHANCED OPTION D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Visual grounding rule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Malaysian public clinic, not generic stock.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24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77240" y="1508760"/>
            <a:ext cx="5212080" cy="2377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Use MOH/CPG source visuals where possible.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If using people imagery: Malaysian caregiver, child and dental officer; Southeast Asian skin tones; no Western stock-photo aesthetic.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Keep modest, conservative, public-clinic context.</a:t>
            </a:r>
            <a:endParaRPr lang="en-US" sz="1500" dirty="0"/>
          </a:p>
          <a:p>
            <a:pPr marL="152400" indent="-152400">
              <a:buSzPct val="100000"/>
              <a:buChar char="•"/>
            </a:pPr>
            <a:r>
              <a:rPr lang="en-US" sz="1500" dirty="0">
                <a:solidFill>
                  <a:srgbClr val="16211F"/>
                </a:solidFill>
              </a:rPr>
              <a:t>Avoid logos unless officially approved.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4343400"/>
            <a:ext cx="566928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6211F"/>
                </a:solidFill>
              </a:rPr>
              <a:t>Generated candidate available for review: https://slidesgpt.com/media/gen-ViDXmqf.png</a:t>
            </a:r>
            <a:endParaRPr lang="en-US" sz="1050" dirty="0"/>
          </a:p>
        </p:txBody>
      </p:sp>
      <p:pic>
        <p:nvPicPr>
          <p:cNvPr id="13" name="Image 0" descr="D:\outputs\manual-260709-dental-pgmx\faithful-enhanced\source-pag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6640" y="1417320"/>
            <a:ext cx="3520440" cy="205740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7406640" y="3749040"/>
            <a:ext cx="320040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516368" y="3817620"/>
            <a:ext cx="3017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2F7B67"/>
                </a:solidFill>
              </a:rPr>
              <a:t>Use source cover/figures before generic photos</a:t>
            </a:r>
            <a:endParaRPr lang="en-US" sz="8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01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</a:rPr>
              <a:t>Introduction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What is Early Childhood Caries?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03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834640"/>
            <a:ext cx="594360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0F5F2"/>
                </a:solidFill>
              </a:rPr>
              <a:t>Source pages: definition, epidemiology in Malaysia, severe-ECC criteria and clinical presentation.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DEFINITION + EPIDEMIOLOGY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Definition of ECC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Source wording retained with compact layout.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04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85800" y="1783080"/>
            <a:ext cx="5806440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6211F"/>
                </a:solidFill>
              </a:rPr>
              <a:t>The presence of a primary tooth with one or more carious (non-cavitated or cavitated lesions), missing (due to caries), or filled surfaces in a child under the age of six years (72 months).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85800" y="3063240"/>
            <a:ext cx="580644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0392" y="3209544"/>
            <a:ext cx="5477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Epidemiology in Malaysia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50392" y="3538728"/>
            <a:ext cx="5477256" cy="10789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6211F"/>
                </a:solidFill>
              </a:rPr>
              <a:t>NOHPS reported a small decreasing trend in caries prevalence among preschool children: 76.2% in 2005 and 71.2% in 2015. There was also a slow decreasing trend in caries severity: dft 5.8 in 1995 and 4.8 in 2015.</a:t>
            </a:r>
            <a:endParaRPr lang="en-US" sz="1150" dirty="0"/>
          </a:p>
        </p:txBody>
      </p:sp>
      <p:pic>
        <p:nvPicPr>
          <p:cNvPr id="15" name="Image 0" descr="D:\outputs\manual-260709-dental-pgmx\faithful-enhanced\source-pag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6640" y="1417320"/>
            <a:ext cx="3840480" cy="2212848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7452360" y="3886200"/>
            <a:ext cx="297180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562088" y="3954780"/>
            <a:ext cx="2788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2F7B67"/>
                </a:solidFill>
              </a:rPr>
              <a:t>SEVERE-ECC criteria shown from source</a:t>
            </a:r>
            <a:endParaRPr lang="en-US" sz="8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CLINICAL PRESENTATION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Clinical Presentation of ECC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No added staging beyond source.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05</a:t>
            </a:r>
            <a:endParaRPr lang="en-US" sz="900" dirty="0"/>
          </a:p>
        </p:txBody>
      </p:sp>
      <p:pic>
        <p:nvPicPr>
          <p:cNvPr id="11" name="Image 0" descr="D:\outputs\manual-260709-dental-pgmx\faithful-enhanced\source-pag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1353312"/>
            <a:ext cx="5166360" cy="290779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400800" y="1600200"/>
            <a:ext cx="4754880" cy="2148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16211F"/>
                </a:solidFill>
              </a:rPr>
              <a:t>Soft glutinous plaque accumulations at gingival margin.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16211F"/>
                </a:solidFill>
              </a:rPr>
              <a:t>Decalcified white or brown bands or spots beneath the plaque.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16211F"/>
                </a:solidFill>
              </a:rPr>
              <a:t>The white or brown spots will progress to cavitated lesions.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400800" y="4251960"/>
            <a:ext cx="443484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6211F"/>
                </a:solidFill>
              </a:rPr>
              <a:t>Enhanced staging language is moved to the appendix for presenter choice.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02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</a:rPr>
              <a:t>Risk &amp; Protective Factors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What is the risk factor?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06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743200"/>
            <a:ext cx="585216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0F5F2"/>
                </a:solidFill>
              </a:rPr>
              <a:t>Main deck keeps the original categories. Professional explanation is placed after the main deck as an optional variant.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RISK FACTORS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Eight risk factor areas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Source headings retained.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07</a:t>
            </a:r>
            <a:endParaRPr lang="en-US" sz="900" dirty="0"/>
          </a:p>
        </p:txBody>
      </p:sp>
      <p:pic>
        <p:nvPicPr>
          <p:cNvPr id="11" name="Image 0" descr="D:\outputs\manual-260709-dental-pgmx\faithful-enhanced\source-pag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234440"/>
            <a:ext cx="4434840" cy="2487168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5532120" y="1298448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41848" y="1367028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Feeding practices</a:t>
            </a:r>
            <a:endParaRPr lang="en-US" sz="830" dirty="0"/>
          </a:p>
        </p:txBody>
      </p:sp>
      <p:sp>
        <p:nvSpPr>
          <p:cNvPr id="14" name="Shape 11"/>
          <p:cNvSpPr/>
          <p:nvPr/>
        </p:nvSpPr>
        <p:spPr>
          <a:xfrm>
            <a:off x="8412480" y="1298448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FDFBF5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22208" y="1367028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Dietary sugars</a:t>
            </a:r>
            <a:endParaRPr lang="en-US" sz="830" dirty="0"/>
          </a:p>
        </p:txBody>
      </p:sp>
      <p:sp>
        <p:nvSpPr>
          <p:cNvPr id="16" name="Shape 13"/>
          <p:cNvSpPr/>
          <p:nvPr/>
        </p:nvSpPr>
        <p:spPr>
          <a:xfrm>
            <a:off x="5532120" y="1865376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641848" y="1933956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Oral microbiome</a:t>
            </a:r>
            <a:endParaRPr lang="en-US" sz="830" dirty="0"/>
          </a:p>
        </p:txBody>
      </p:sp>
      <p:sp>
        <p:nvSpPr>
          <p:cNvPr id="18" name="Shape 15"/>
          <p:cNvSpPr/>
          <p:nvPr/>
        </p:nvSpPr>
        <p:spPr>
          <a:xfrm>
            <a:off x="8412480" y="1865376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FDFBF5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522208" y="1933956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Poor OH practices</a:t>
            </a:r>
            <a:endParaRPr lang="en-US" sz="830" dirty="0"/>
          </a:p>
        </p:txBody>
      </p:sp>
      <p:sp>
        <p:nvSpPr>
          <p:cNvPr id="20" name="Shape 17"/>
          <p:cNvSpPr/>
          <p:nvPr/>
        </p:nvSpPr>
        <p:spPr>
          <a:xfrm>
            <a:off x="5532120" y="2432304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641848" y="2500884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Prolonged exposure</a:t>
            </a:r>
            <a:endParaRPr lang="en-US" sz="830" dirty="0"/>
          </a:p>
        </p:txBody>
      </p:sp>
      <p:sp>
        <p:nvSpPr>
          <p:cNvPr id="22" name="Shape 19"/>
          <p:cNvSpPr/>
          <p:nvPr/>
        </p:nvSpPr>
        <p:spPr>
          <a:xfrm>
            <a:off x="8412480" y="2432304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FDFBF5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522208" y="2500884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Socioeconomic status</a:t>
            </a:r>
            <a:endParaRPr lang="en-US" sz="830" dirty="0"/>
          </a:p>
        </p:txBody>
      </p:sp>
      <p:sp>
        <p:nvSpPr>
          <p:cNvPr id="24" name="Shape 21"/>
          <p:cNvSpPr/>
          <p:nvPr/>
        </p:nvSpPr>
        <p:spPr>
          <a:xfrm>
            <a:off x="5532120" y="2999232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EAF4EE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641848" y="3067812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Low salivary flow</a:t>
            </a:r>
            <a:endParaRPr lang="en-US" sz="830" dirty="0"/>
          </a:p>
        </p:txBody>
      </p:sp>
      <p:sp>
        <p:nvSpPr>
          <p:cNvPr id="26" name="Shape 23"/>
          <p:cNvSpPr/>
          <p:nvPr/>
        </p:nvSpPr>
        <p:spPr>
          <a:xfrm>
            <a:off x="8412480" y="2999232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FDFBF5">
              <a:alpha val="92000"/>
            </a:srgbClr>
          </a:solidFill>
          <a:ln w="12700">
            <a:solidFill>
              <a:srgbClr val="D8DED9">
                <a:alpha val="8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522208" y="3067812"/>
            <a:ext cx="2377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6211F"/>
                </a:solidFill>
              </a:rPr>
              <a:t>Lack of protective factors</a:t>
            </a:r>
            <a:endParaRPr lang="en-US" sz="830" dirty="0"/>
          </a:p>
        </p:txBody>
      </p:sp>
      <p:sp>
        <p:nvSpPr>
          <p:cNvPr id="28" name="Text 25"/>
          <p:cNvSpPr/>
          <p:nvPr/>
        </p:nvSpPr>
        <p:spPr>
          <a:xfrm>
            <a:off x="5532120" y="3886200"/>
            <a:ext cx="544068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6211F"/>
                </a:solidFill>
              </a:rPr>
              <a:t>Caries develops where susceptible tooth/host, cariogenic microorganisms and fermentable carbohydrates interact over sufficient time.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 w="12700">
            <a:solidFill>
              <a:srgbClr val="F7F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DCECD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83C43F">
              <a:alpha val="88000"/>
            </a:srgbClr>
          </a:solidFill>
          <a:ln w="12700">
            <a:solidFill>
              <a:srgbClr val="83C43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A3D958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F7B67"/>
                </a:solidFill>
              </a:rPr>
              <a:t>PROTECTIVE FACTORS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6211F"/>
                </a:solidFill>
              </a:rPr>
              <a:t>Protective factors against ECC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0716C"/>
                </a:solidFill>
              </a:rPr>
              <a:t>Dietary protection and saliva retained.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0716C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0716C"/>
                </a:solidFill>
              </a:rPr>
              <a:t>08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85800" y="1325880"/>
            <a:ext cx="530352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0392" y="1472184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Dietary protective factors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50392" y="1801368"/>
            <a:ext cx="4974336" cy="1719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6211F"/>
                </a:solidFill>
              </a:rPr>
              <a:t>Milk and cheese mitigate metabolic acids and lower plaque acidity. High fruit and vegetable intake is associated with reduced ECC risk. Whole fruit consumption OR 0.47; milk consumption OR 0.50; daily water and dairy products protective.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6309360" y="1325880"/>
            <a:ext cx="498348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8DED9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73952" y="1472184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2F7B67"/>
                </a:solidFill>
              </a:rPr>
              <a:t>Saliva - innate defence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73952" y="1801368"/>
            <a:ext cx="4654296" cy="1719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6211F"/>
                </a:solidFill>
              </a:rPr>
              <a:t>Physical properties: pH and buffering capacity. Chemical properties: inorganic ions, proteins and peptides. Antibacterial properties: remove microorganisms and sugar aggregation.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777240" y="4160520"/>
            <a:ext cx="9601200" cy="594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6211F"/>
                </a:solidFill>
              </a:rPr>
              <a:t>Clinical use: explain risk reduction and protective habits together, without overstating beyond the CPG evidence levels.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1C"/>
          </a:solidFill>
          <a:ln w="12700">
            <a:solidFill>
              <a:srgbClr val="1020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457200"/>
            <a:ext cx="3474720" cy="3474720"/>
          </a:xfrm>
          <a:prstGeom prst="arc">
            <a:avLst/>
          </a:prstGeom>
          <a:noFill/>
          <a:ln w="25400">
            <a:solidFill>
              <a:srgbClr val="355245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72600" y="594360"/>
            <a:ext cx="1234440" cy="1234440"/>
          </a:xfrm>
          <a:prstGeom prst="ellipse">
            <a:avLst/>
          </a:prstGeom>
          <a:solidFill>
            <a:srgbClr val="64A83A">
              <a:alpha val="88000"/>
            </a:srgbClr>
          </a:solidFill>
          <a:ln w="12700">
            <a:solidFill>
              <a:srgbClr val="64A83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051560"/>
            <a:ext cx="1051560" cy="1051560"/>
          </a:xfrm>
          <a:prstGeom prst="ellipse">
            <a:avLst/>
          </a:prstGeom>
          <a:solidFill>
            <a:srgbClr val="75B82A">
              <a:alpha val="92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99D75F"/>
                </a:solidFill>
              </a:rPr>
              <a:t>03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352" y="914400"/>
            <a:ext cx="749808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</a:rPr>
              <a:t>Examination &amp; Diagnosis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566928" y="2057400"/>
            <a:ext cx="6858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7D1CC"/>
                </a:solidFill>
              </a:rPr>
              <a:t>How to check?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641908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9C7C1"/>
                </a:solidFill>
              </a:rPr>
              <a:t>Klinik Pergigian Dato Keramat | CPG ECC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01400" y="63276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9C7C1"/>
                </a:solidFill>
              </a:rPr>
              <a:t>09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743200"/>
            <a:ext cx="585216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0F5F2"/>
                </a:solidFill>
              </a:rPr>
              <a:t>History taking, visual examination, radiographic examination and ICDAS remain the core sequence.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Klinik Pergigian Dato Keramat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CPG ECC - Faithful + Enhanced Options</dc:title>
  <dc:subject>CPG Management of Early Childhood Caries</dc:subject>
  <dc:creator>Klinik Pergigian Dato Keramat</dc:creator>
  <cp:lastModifiedBy>Klinik Pergigian Dato Keramat</cp:lastModifiedBy>
  <cp:revision>1</cp:revision>
  <dcterms:created xsi:type="dcterms:W3CDTF">2026-07-09T17:12:15Z</dcterms:created>
  <dcterms:modified xsi:type="dcterms:W3CDTF">2026-07-09T17:12:15Z</dcterms:modified>
</cp:coreProperties>
</file>