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 Id="rId4" Type="http://schemas.openxmlformats.org/officeDocument/2006/relationships/custom-properties" Target="docProps/custom.xml" />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6256000" cy="9144000"/>
  <p:notesSz cx="9144000" cy="16256000"/>
  <p:embeddedFontLst>
    <p:embeddedFont>
      <p:font typeface="Quattrocento Sans" charset="-122" pitchFamily="34"/>
      <p:regular r:id="rId26"/>
    </p:embeddedFont>
    <p:embeddedFont>
      <p:font typeface="Liter" charset="-122" pitchFamily="34"/>
      <p:regular r:id="rId27"/>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26" Type="http://schemas.openxmlformats.org/officeDocument/2006/relationships/font" Target="fonts/font1.fntdata"/><Relationship Id="rId27" Type="http://schemas.openxmlformats.org/officeDocument/2006/relationships/font" Target="fonts/font2.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4F72"/>
        </a:solidFill>
      </p:bgPr>
    </p:bg>
    <p:spTree>
      <p:nvGrpSpPr>
        <p:cNvPr id="1" name=""/>
        <p:cNvGrpSpPr/>
        <p:nvPr/>
      </p:nvGrpSpPr>
      <p:grpSpPr>
        <a:xfrm>
          <a:off x="0" y="0"/>
          <a:ext cx="0" cy="0"/>
          <a:chOff x="0" y="0"/>
          <a:chExt cx="0" cy="0"/>
        </a:xfrm>
      </p:grpSpPr>
      <p:pic>
        <p:nvPicPr>
          <p:cNvPr id="2" name="Image 0" descr="https://kimi-img.moonshot.cn/pub/slides/okc/badodhkogb7vs/mnt/agents/output/cpg-ecc/images/msian/3_Malay_Chinese_And_Indian_Kids_Smiling.png">    </p:cNvPr>
          <p:cNvPicPr>
            <a:picLocks noChangeAspect="1"/>
          </p:cNvPicPr>
          <p:nvPr/>
        </p:nvPicPr>
        <p:blipFill>
          <a:blip r:embed="rId1">
            <a:alphaModFix amt="30000"/>
          </a:blip>
          <a:srcRect l="0" r="0" t="0" b="0"/>
          <a:stretch/>
        </p:blipFill>
        <p:spPr>
          <a:xfrm>
            <a:off x="0" y="0"/>
            <a:ext cx="16256000" cy="9144000"/>
          </a:xfrm>
          <a:prstGeom prst="rect">
            <a:avLst/>
          </a:prstGeom>
        </p:spPr>
      </p:pic>
      <p:sp>
        <p:nvSpPr>
          <p:cNvPr id="3" name="Shape 0"/>
          <p:cNvSpPr/>
          <p:nvPr/>
        </p:nvSpPr>
        <p:spPr>
          <a:xfrm>
            <a:off x="0" y="0"/>
            <a:ext cx="16256000" cy="9144000"/>
          </a:xfrm>
          <a:prstGeom prst="rect">
            <a:avLst/>
          </a:prstGeom>
          <a:gradFill rotWithShape="1" flip="none">
            <a:gsLst>
              <a:gs pos="0">
                <a:srgbClr val="1B4F72">
                  <a:alpha val="94000"/>
                </a:srgbClr>
              </a:gs>
              <a:gs pos="55000">
                <a:srgbClr val="1B4F72">
                  <a:alpha val="82000"/>
                </a:srgbClr>
              </a:gs>
              <a:gs pos="100000">
                <a:srgbClr val="1B4F72">
                  <a:alpha val="25000"/>
                </a:srgbClr>
              </a:gs>
            </a:gsLst>
            <a:lin ang="0" scaled="1"/>
          </a:gradFill>
          <a:ln/>
        </p:spPr>
      </p:sp>
      <p:sp>
        <p:nvSpPr>
          <p:cNvPr id="4" name="Shape 1"/>
          <p:cNvSpPr/>
          <p:nvPr/>
        </p:nvSpPr>
        <p:spPr>
          <a:xfrm>
            <a:off x="1016000" y="2159000"/>
            <a:ext cx="762000" cy="50800"/>
          </a:xfrm>
          <a:prstGeom prst="rect">
            <a:avLst/>
          </a:prstGeom>
          <a:solidFill>
            <a:srgbClr val="C67A3C"/>
          </a:solidFill>
          <a:ln/>
        </p:spPr>
      </p:sp>
      <p:sp>
        <p:nvSpPr>
          <p:cNvPr id="5" name="Text 2"/>
          <p:cNvSpPr/>
          <p:nvPr/>
        </p:nvSpPr>
        <p:spPr>
          <a:xfrm>
            <a:off x="1016000" y="2413000"/>
            <a:ext cx="9144000" cy="1524000"/>
          </a:xfrm>
          <a:prstGeom prst="rect">
            <a:avLst/>
          </a:prstGeom>
          <a:noFill/>
          <a:ln/>
        </p:spPr>
        <p:txBody>
          <a:bodyPr wrap="square" lIns="0" tIns="0" rIns="0" bIns="0" rtlCol="0" anchor="t"/>
          <a:lstStyle/>
          <a:p>
            <a:pPr algn="l">
              <a:lnSpc>
                <a:spcPct val="120000"/>
              </a:lnSpc>
            </a:pPr>
            <a:r>
              <a:rPr lang="en-US" sz="4400" spc="300" kern="0" dirty="0">
                <a:solidFill>
                  <a:srgbClr val="FFFFFF"/>
                </a:solidFill>
                <a:latin typeface="Quattrocento Sans" pitchFamily="34" charset="0"/>
                <a:ea typeface="Quattrocento Sans" pitchFamily="34" charset="-122"/>
                <a:cs typeface="Quattrocento Sans" pitchFamily="34" charset="-120"/>
              </a:rPr>
              <a:t>CPG MANAGEMENT OF</a:t>
            </a:r>
            <a:endParaRPr lang="en-US" sz="4400" dirty="0"/>
          </a:p>
          <a:p>
            <a:pPr algn="l">
              <a:lnSpc>
                <a:spcPct val="120000"/>
              </a:lnSpc>
            </a:pPr>
            <a:r>
              <a:rPr lang="en-US" sz="4400" spc="300" kern="0" dirty="0">
                <a:solidFill>
                  <a:srgbClr val="FFFFFF"/>
                </a:solidFill>
                <a:latin typeface="Quattrocento Sans" pitchFamily="34" charset="0"/>
                <a:ea typeface="Quattrocento Sans" pitchFamily="34" charset="-122"/>
                <a:cs typeface="Quattrocento Sans" pitchFamily="34" charset="-120"/>
              </a:rPr>
              <a:t>EARLY CHILDHOOD CARIES</a:t>
            </a:r>
            <a:endParaRPr lang="en-US" sz="4400" dirty="0"/>
          </a:p>
        </p:txBody>
      </p:sp>
      <p:sp>
        <p:nvSpPr>
          <p:cNvPr id="6" name="Text 3"/>
          <p:cNvSpPr/>
          <p:nvPr/>
        </p:nvSpPr>
        <p:spPr>
          <a:xfrm>
            <a:off x="1016000" y="4038600"/>
            <a:ext cx="8890000" cy="381000"/>
          </a:xfrm>
          <a:prstGeom prst="rect">
            <a:avLst/>
          </a:prstGeom>
          <a:noFill/>
          <a:ln/>
        </p:spPr>
        <p:txBody>
          <a:bodyPr wrap="none" lIns="0" tIns="0" rIns="0" bIns="0" rtlCol="0" anchor="ctr"/>
          <a:lstStyle/>
          <a:p>
            <a:pPr algn="l">
              <a:lnSpc>
                <a:spcPct val="120000"/>
              </a:lnSpc>
            </a:pPr>
            <a:r>
              <a:rPr lang="en-US" sz="1800" dirty="0">
                <a:solidFill>
                  <a:srgbClr val="FFFFFF"/>
                </a:solidFill>
                <a:latin typeface="Liter" pitchFamily="34" charset="0"/>
                <a:ea typeface="Liter" pitchFamily="34" charset="-122"/>
                <a:cs typeface="Liter" pitchFamily="34" charset="-120"/>
              </a:rPr>
              <a:t>CPG Pengurusan Karies Kanak-Kanak Awal (ECC)</a:t>
            </a:r>
            <a:endParaRPr lang="en-US" sz="1800" dirty="0"/>
          </a:p>
        </p:txBody>
      </p:sp>
      <p:sp>
        <p:nvSpPr>
          <p:cNvPr id="7" name="Shape 4"/>
          <p:cNvSpPr/>
          <p:nvPr/>
        </p:nvSpPr>
        <p:spPr>
          <a:xfrm>
            <a:off x="1016000" y="4635500"/>
            <a:ext cx="2540000" cy="25400"/>
          </a:xfrm>
          <a:prstGeom prst="rect">
            <a:avLst/>
          </a:prstGeom>
          <a:solidFill>
            <a:srgbClr val="FFFFFF">
              <a:alpha val="37647"/>
            </a:srgbClr>
          </a:solidFill>
          <a:ln/>
        </p:spPr>
      </p:sp>
      <p:sp>
        <p:nvSpPr>
          <p:cNvPr id="8" name="Text 5"/>
          <p:cNvSpPr/>
          <p:nvPr/>
        </p:nvSpPr>
        <p:spPr>
          <a:xfrm>
            <a:off x="1016000" y="4889500"/>
            <a:ext cx="6350000" cy="381000"/>
          </a:xfrm>
          <a:prstGeom prst="rect">
            <a:avLst/>
          </a:prstGeom>
          <a:noFill/>
          <a:ln/>
        </p:spPr>
        <p:txBody>
          <a:bodyPr wrap="none" lIns="0" tIns="0" rIns="0" bIns="0" rtlCol="0" anchor="ctr"/>
          <a:lstStyle/>
          <a:p>
            <a:pPr algn="l">
              <a:lnSpc>
                <a:spcPct val="120000"/>
              </a:lnSpc>
            </a:pPr>
            <a:r>
              <a:rPr lang="en-US" sz="2000" dirty="0">
                <a:solidFill>
                  <a:srgbClr val="FFFFFF"/>
                </a:solidFill>
                <a:latin typeface="Liter" pitchFamily="34" charset="0"/>
                <a:ea typeface="Liter" pitchFamily="34" charset="-122"/>
                <a:cs typeface="Liter" pitchFamily="34" charset="-120"/>
              </a:rPr>
              <a:t>DR NUR DIYANA RAMLI</a:t>
            </a:r>
            <a:endParaRPr lang="en-US" sz="2000" dirty="0"/>
          </a:p>
        </p:txBody>
      </p:sp>
      <p:sp>
        <p:nvSpPr>
          <p:cNvPr id="9" name="Text 6"/>
          <p:cNvSpPr/>
          <p:nvPr/>
        </p:nvSpPr>
        <p:spPr>
          <a:xfrm>
            <a:off x="1016000" y="5334000"/>
            <a:ext cx="7620000" cy="304800"/>
          </a:xfrm>
          <a:prstGeom prst="rect">
            <a:avLst/>
          </a:prstGeom>
          <a:noFill/>
          <a:ln/>
        </p:spPr>
        <p:txBody>
          <a:bodyPr wrap="none" lIns="0" tIns="0" rIns="0" bIns="0" rtlCol="0" anchor="ctr"/>
          <a:lstStyle/>
          <a:p>
            <a:pPr algn="l">
              <a:lnSpc>
                <a:spcPct val="120000"/>
              </a:lnSpc>
            </a:pPr>
            <a:r>
              <a:rPr lang="en-US" sz="1600" dirty="0">
                <a:solidFill>
                  <a:srgbClr val="FFFFFF"/>
                </a:solidFill>
                <a:latin typeface="Liter" pitchFamily="34" charset="0"/>
                <a:ea typeface="Liter" pitchFamily="34" charset="-122"/>
                <a:cs typeface="Liter" pitchFamily="34" charset="-120"/>
              </a:rPr>
              <a:t>Klinik Pergigian Dato Keramat, KKM</a:t>
            </a:r>
            <a:endParaRPr lang="en-US" sz="1600" dirty="0"/>
          </a:p>
        </p:txBody>
      </p:sp>
      <p:pic>
        <p:nvPicPr>
          <p:cNvPr id="10" name="Image 1" descr="https://kimi-img.moonshot.cn/pub/slides/okc/badodhkogb7vs/mnt/agents/output/cpg-ecc/images/4_KKM_BusinessToday.png">    </p:cNvPr>
          <p:cNvPicPr>
            <a:picLocks noChangeAspect="1"/>
          </p:cNvPicPr>
          <p:nvPr/>
        </p:nvPicPr>
        <p:blipFill>
          <a:blip r:embed="rId2">
            <a:alphaModFix amt="85000"/>
          </a:blip>
          <a:srcRect l="0" r="0" t="0" b="0"/>
          <a:stretch/>
        </p:blipFill>
        <p:spPr>
          <a:xfrm>
            <a:off x="13462000" y="7366000"/>
            <a:ext cx="2032000" cy="889000"/>
          </a:xfrm>
          <a:prstGeom prst="rect">
            <a:avLst/>
          </a:prstGeom>
        </p:spPr>
      </p:pic>
      <p:sp>
        <p:nvSpPr>
          <p:cNvPr id="11" name="Shape 7"/>
          <p:cNvSpPr/>
          <p:nvPr/>
        </p:nvSpPr>
        <p:spPr>
          <a:xfrm>
            <a:off x="1016000" y="6096000"/>
            <a:ext cx="3556000" cy="457200"/>
          </a:xfrm>
          <a:prstGeom prst="roundRect">
            <a:avLst>
              <a:gd name="adj" fmla="val 8000"/>
            </a:avLst>
          </a:prstGeom>
          <a:noFill/>
          <a:ln w="12700">
            <a:solidFill>
              <a:srgbClr val="FFFFFF"/>
            </a:solidFill>
            <a:prstDash val="solid"/>
          </a:ln>
        </p:spPr>
      </p:sp>
      <p:sp>
        <p:nvSpPr>
          <p:cNvPr id="12" name="Text 8"/>
          <p:cNvSpPr/>
          <p:nvPr/>
        </p:nvSpPr>
        <p:spPr>
          <a:xfrm>
            <a:off x="1016000" y="6096000"/>
            <a:ext cx="3556000" cy="457200"/>
          </a:xfrm>
          <a:prstGeom prst="rect">
            <a:avLst/>
          </a:prstGeom>
          <a:noFill/>
          <a:ln/>
        </p:spPr>
        <p:txBody>
          <a:bodyPr wrap="none" lIns="0" tIns="0" rIns="0" bIns="0" rtlCol="0" anchor="ctr"/>
          <a:lstStyle/>
          <a:p>
            <a:pPr algn="ctr">
              <a:lnSpc>
                <a:spcPct val="120000"/>
              </a:lnSpc>
            </a:pPr>
            <a:r>
              <a:rPr lang="en-US" sz="1200" spc="200" kern="0" dirty="0">
                <a:solidFill>
                  <a:srgbClr val="FFFFFF"/>
                </a:solidFill>
                <a:latin typeface="Quattrocento Sans" pitchFamily="34" charset="0"/>
                <a:ea typeface="Quattrocento Sans" pitchFamily="34" charset="-122"/>
                <a:cs typeface="Quattrocento Sans" pitchFamily="34" charset="-120"/>
              </a:rPr>
              <a:t>GARIS PANDUAN AMALAN KLINIKAL</a:t>
            </a:r>
            <a:endParaRPr lang="en-US" sz="1200" dirty="0"/>
          </a:p>
        </p:txBody>
      </p:sp>
    </p:spTree>
  </p:cSld>
  <p:clrMapOvr>
    <a:masterClrMapping/>
  </p:clrMapOvr>
  <p:transition>
    <p:fade/>
    <p:spd val="med"/>
  </p:transition>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1EC"/>
        </a:solidFill>
      </p:bgPr>
    </p:bg>
    <p:spTree>
      <p:nvGrpSpPr>
        <p:cNvPr id="1" name=""/>
        <p:cNvGrpSpPr/>
        <p:nvPr/>
      </p:nvGrpSpPr>
      <p:grpSpPr>
        <a:xfrm>
          <a:off x="0" y="0"/>
          <a:ext cx="0" cy="0"/>
          <a:chOff x="0" y="0"/>
          <a:chExt cx="0" cy="0"/>
        </a:xfrm>
      </p:grpSpPr>
      <p:sp>
        <p:nvSpPr>
          <p:cNvPr id="2" name="Shape 0"/>
          <p:cNvSpPr/>
          <p:nvPr/>
        </p:nvSpPr>
        <p:spPr>
          <a:xfrm>
            <a:off x="0" y="0"/>
            <a:ext cx="16256000" cy="508000"/>
          </a:xfrm>
          <a:prstGeom prst="rect">
            <a:avLst/>
          </a:prstGeom>
          <a:solidFill>
            <a:srgbClr val="1B4F72"/>
          </a:solidFill>
          <a:ln/>
        </p:spPr>
      </p:sp>
      <p:sp>
        <p:nvSpPr>
          <p:cNvPr id="3" name="Text 1"/>
          <p:cNvSpPr/>
          <p:nvPr/>
        </p:nvSpPr>
        <p:spPr>
          <a:xfrm>
            <a:off x="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PENGENALAN</a:t>
            </a:r>
            <a:endParaRPr lang="en-US" sz="1200" dirty="0"/>
          </a:p>
        </p:txBody>
      </p:sp>
      <p:sp>
        <p:nvSpPr>
          <p:cNvPr id="4" name="Text 2"/>
          <p:cNvSpPr/>
          <p:nvPr/>
        </p:nvSpPr>
        <p:spPr>
          <a:xfrm>
            <a:off x="32512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FAKTOR RISIKO</a:t>
            </a:r>
            <a:endParaRPr lang="en-US" sz="1200" dirty="0"/>
          </a:p>
        </p:txBody>
      </p:sp>
      <p:sp>
        <p:nvSpPr>
          <p:cNvPr id="5" name="Text 3"/>
          <p:cNvSpPr/>
          <p:nvPr/>
        </p:nvSpPr>
        <p:spPr>
          <a:xfrm>
            <a:off x="65024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PEMERIKSAAN</a:t>
            </a:r>
            <a:endParaRPr lang="en-US" sz="1200" dirty="0"/>
          </a:p>
        </p:txBody>
      </p:sp>
      <p:sp>
        <p:nvSpPr>
          <p:cNvPr id="6" name="Text 4"/>
          <p:cNvSpPr/>
          <p:nvPr/>
        </p:nvSpPr>
        <p:spPr>
          <a:xfrm>
            <a:off x="97536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PENCEGAHAN</a:t>
            </a:r>
            <a:endParaRPr lang="en-US" sz="1200" dirty="0"/>
          </a:p>
        </p:txBody>
      </p:sp>
      <p:sp>
        <p:nvSpPr>
          <p:cNvPr id="7" name="Text 5"/>
          <p:cNvSpPr/>
          <p:nvPr/>
        </p:nvSpPr>
        <p:spPr>
          <a:xfrm>
            <a:off x="130048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RAWATAN</a:t>
            </a:r>
            <a:endParaRPr lang="en-US" sz="1200" dirty="0"/>
          </a:p>
        </p:txBody>
      </p:sp>
      <p:sp>
        <p:nvSpPr>
          <p:cNvPr id="8" name="Shape 6"/>
          <p:cNvSpPr/>
          <p:nvPr/>
        </p:nvSpPr>
        <p:spPr>
          <a:xfrm>
            <a:off x="6502400" y="508000"/>
            <a:ext cx="3251200" cy="38100"/>
          </a:xfrm>
          <a:prstGeom prst="rect">
            <a:avLst/>
          </a:prstGeom>
          <a:solidFill>
            <a:srgbClr val="C67A3C"/>
          </a:solidFill>
          <a:ln/>
        </p:spPr>
      </p:sp>
      <p:sp>
        <p:nvSpPr>
          <p:cNvPr id="9" name="Text 7"/>
          <p:cNvSpPr/>
          <p:nvPr/>
        </p:nvSpPr>
        <p:spPr>
          <a:xfrm>
            <a:off x="762000" y="698500"/>
            <a:ext cx="8890000" cy="482600"/>
          </a:xfrm>
          <a:prstGeom prst="rect">
            <a:avLst/>
          </a:prstGeom>
          <a:noFill/>
          <a:ln/>
        </p:spPr>
        <p:txBody>
          <a:bodyPr wrap="none" lIns="0" tIns="0" rIns="0" bIns="0" rtlCol="0" anchor="ctr"/>
          <a:lstStyle/>
          <a:p>
            <a:pPr algn="l">
              <a:lnSpc>
                <a:spcPct val="120000"/>
              </a:lnSpc>
            </a:pPr>
            <a:r>
              <a:rPr lang="en-US" sz="2800" dirty="0">
                <a:solidFill>
                  <a:srgbClr val="1B4F72"/>
                </a:solidFill>
                <a:latin typeface="Liter" pitchFamily="34" charset="0"/>
                <a:ea typeface="Liter" pitchFamily="34" charset="-122"/>
                <a:cs typeface="Liter" pitchFamily="34" charset="-120"/>
              </a:rPr>
              <a:t>Kaedah Pemeriksaan &amp; Diagnosis</a:t>
            </a:r>
            <a:endParaRPr lang="en-US" sz="2800" dirty="0"/>
          </a:p>
        </p:txBody>
      </p:sp>
      <p:sp>
        <p:nvSpPr>
          <p:cNvPr id="10" name="Shape 8"/>
          <p:cNvSpPr/>
          <p:nvPr/>
        </p:nvSpPr>
        <p:spPr>
          <a:xfrm>
            <a:off x="762000" y="1231900"/>
            <a:ext cx="635000" cy="38100"/>
          </a:xfrm>
          <a:prstGeom prst="rect">
            <a:avLst/>
          </a:prstGeom>
          <a:solidFill>
            <a:srgbClr val="C67A3C"/>
          </a:solidFill>
          <a:ln/>
        </p:spPr>
      </p:sp>
      <p:sp>
        <p:nvSpPr>
          <p:cNvPr id="11" name="Text 9"/>
          <p:cNvSpPr/>
          <p:nvPr/>
        </p:nvSpPr>
        <p:spPr>
          <a:xfrm>
            <a:off x="762000" y="1422400"/>
            <a:ext cx="14732000" cy="381000"/>
          </a:xfrm>
          <a:prstGeom prst="rect">
            <a:avLst/>
          </a:prstGeom>
          <a:noFill/>
          <a:ln/>
        </p:spPr>
        <p:txBody>
          <a:bodyPr wrap="none" lIns="0" tIns="0" rIns="0" bIns="0" rtlCol="0" anchor="ctr"/>
          <a:lstStyle/>
          <a:p>
            <a:pPr algn="l">
              <a:lnSpc>
                <a:spcPct val="120000"/>
              </a:lnSpc>
            </a:pPr>
            <a:r>
              <a:rPr lang="en-US" sz="1500" dirty="0">
                <a:solidFill>
                  <a:srgbClr val="7F8C8D"/>
                </a:solidFill>
                <a:latin typeface="Liter" pitchFamily="34" charset="0"/>
                <a:ea typeface="Liter" pitchFamily="34" charset="-122"/>
                <a:cs typeface="Liter" pitchFamily="34" charset="-120"/>
              </a:rPr>
              <a:t>Pengesanan dan diagnosis karies adalah asas dalam pengurusan penyakit oral. Melibatkan pengenalan perubahan pada enamel, dentin, atau tisu pergigian lain.</a:t>
            </a:r>
            <a:endParaRPr lang="en-US" sz="1500" dirty="0"/>
          </a:p>
        </p:txBody>
      </p:sp>
      <p:sp>
        <p:nvSpPr>
          <p:cNvPr id="12" name="Shape 10"/>
          <p:cNvSpPr/>
          <p:nvPr/>
        </p:nvSpPr>
        <p:spPr>
          <a:xfrm>
            <a:off x="762000" y="2032000"/>
            <a:ext cx="4699000" cy="3937000"/>
          </a:xfrm>
          <a:prstGeom prst="roundRect">
            <a:avLst>
              <a:gd name="adj" fmla="val 6000"/>
            </a:avLst>
          </a:prstGeom>
          <a:solidFill>
            <a:srgbClr val="FFFFFF"/>
          </a:solidFill>
          <a:ln/>
          <a:effectLst>
            <a:outerShdw sx="100000" sy="100000" kx="0" ky="0" algn="bl" rotWithShape="0" blurRad="101600" dist="25400" dir="5400000">
              <a:srgbClr val="000000">
                <a:alpha val="3137"/>
              </a:srgbClr>
            </a:outerShdw>
          </a:effectLst>
        </p:spPr>
      </p:sp>
      <p:sp>
        <p:nvSpPr>
          <p:cNvPr id="13" name="Shape 11"/>
          <p:cNvSpPr/>
          <p:nvPr/>
        </p:nvSpPr>
        <p:spPr>
          <a:xfrm>
            <a:off x="990600" y="2235200"/>
            <a:ext cx="381000" cy="381000"/>
          </a:xfrm>
          <a:prstGeom prst="ellipse">
            <a:avLst/>
          </a:prstGeom>
          <a:solidFill>
            <a:srgbClr val="1B4F72"/>
          </a:solidFill>
          <a:ln/>
        </p:spPr>
      </p:sp>
      <p:sp>
        <p:nvSpPr>
          <p:cNvPr id="14" name="Text 12"/>
          <p:cNvSpPr/>
          <p:nvPr/>
        </p:nvSpPr>
        <p:spPr>
          <a:xfrm>
            <a:off x="990600" y="2235200"/>
            <a:ext cx="381000" cy="381000"/>
          </a:xfrm>
          <a:prstGeom prst="rect">
            <a:avLst/>
          </a:prstGeom>
          <a:noFill/>
          <a:ln/>
        </p:spPr>
        <p:txBody>
          <a:bodyPr wrap="none" lIns="0" tIns="0" rIns="0" bIns="0" rtlCol="0" anchor="ctr"/>
          <a:lstStyle/>
          <a:p>
            <a:pPr algn="ctr">
              <a:lnSpc>
                <a:spcPct val="120000"/>
              </a:lnSpc>
            </a:pPr>
            <a:r>
              <a:rPr lang="en-US" sz="1400" dirty="0">
                <a:solidFill>
                  <a:srgbClr val="FFFFFF"/>
                </a:solidFill>
                <a:latin typeface="Liter" pitchFamily="34" charset="0"/>
                <a:ea typeface="Liter" pitchFamily="34" charset="-122"/>
                <a:cs typeface="Liter" pitchFamily="34" charset="-120"/>
              </a:rPr>
              <a:t>A</a:t>
            </a:r>
            <a:endParaRPr lang="en-US" sz="1400" dirty="0"/>
          </a:p>
        </p:txBody>
      </p:sp>
      <p:sp>
        <p:nvSpPr>
          <p:cNvPr id="15" name="Text 13"/>
          <p:cNvSpPr/>
          <p:nvPr/>
        </p:nvSpPr>
        <p:spPr>
          <a:xfrm>
            <a:off x="1498600" y="2235200"/>
            <a:ext cx="3683000" cy="381000"/>
          </a:xfrm>
          <a:prstGeom prst="rect">
            <a:avLst/>
          </a:prstGeom>
          <a:noFill/>
          <a:ln/>
        </p:spPr>
        <p:txBody>
          <a:bodyPr wrap="none" lIns="0" tIns="0" rIns="0" bIns="0" rtlCol="0" anchor="ctr"/>
          <a:lstStyle/>
          <a:p>
            <a:pPr algn="l">
              <a:lnSpc>
                <a:spcPct val="120000"/>
              </a:lnSpc>
            </a:pPr>
            <a:r>
              <a:rPr lang="en-US" sz="1700" b="1" dirty="0">
                <a:solidFill>
                  <a:srgbClr val="1B4F72"/>
                </a:solidFill>
                <a:latin typeface="Liter" pitchFamily="34" charset="0"/>
                <a:ea typeface="Liter" pitchFamily="34" charset="-122"/>
                <a:cs typeface="Liter" pitchFamily="34" charset="-120"/>
              </a:rPr>
              <a:t>Pemeriksaan Visual</a:t>
            </a:r>
            <a:endParaRPr lang="en-US" sz="1700" dirty="0"/>
          </a:p>
        </p:txBody>
      </p:sp>
      <p:sp>
        <p:nvSpPr>
          <p:cNvPr id="16" name="Text 14"/>
          <p:cNvSpPr/>
          <p:nvPr/>
        </p:nvSpPr>
        <p:spPr>
          <a:xfrm>
            <a:off x="990600" y="2768600"/>
            <a:ext cx="4254500" cy="3048000"/>
          </a:xfrm>
          <a:prstGeom prst="rect">
            <a:avLst/>
          </a:prstGeom>
          <a:noFill/>
          <a:ln/>
        </p:spPr>
        <p:txBody>
          <a:bodyPr wrap="square" lIns="0" tIns="0" rIns="0" bIns="0" rtlCol="0" anchor="t"/>
          <a:lstStyle/>
          <a:p>
            <a:pPr algn="l">
              <a:lnSpc>
                <a:spcPct val="165000"/>
              </a:lnSpc>
            </a:pPr>
            <a:r>
              <a:rPr lang="en-US" sz="1500" dirty="0">
                <a:solidFill>
                  <a:srgbClr val="2D3436"/>
                </a:solidFill>
                <a:latin typeface="Liter" pitchFamily="34" charset="0"/>
                <a:ea typeface="Liter" pitchFamily="34" charset="-122"/>
                <a:cs typeface="Liter" pitchFamily="34" charset="-120"/>
              </a:rPr>
              <a:t>Kaedah </a:t>
            </a:r>
            <a:pPr algn="l">
              <a:lnSpc>
                <a:spcPct val="165000"/>
              </a:lnSpc>
            </a:pPr>
            <a:r>
              <a:rPr lang="en-US" sz="1500" b="1" dirty="0">
                <a:solidFill>
                  <a:srgbClr val="2D3436"/>
                </a:solidFill>
                <a:latin typeface="Liter" pitchFamily="34" charset="0"/>
                <a:ea typeface="Liter" pitchFamily="34" charset="-122"/>
                <a:cs typeface="Liter" pitchFamily="34" charset="-120"/>
              </a:rPr>
              <a:t>standard</a:t>
            </a:r>
            <a:pPr algn="l">
              <a:lnSpc>
                <a:spcPct val="165000"/>
              </a:lnSpc>
            </a:pPr>
            <a:r>
              <a:rPr lang="en-US" sz="1500" dirty="0">
                <a:solidFill>
                  <a:srgbClr val="2D3436"/>
                </a:solidFill>
                <a:latin typeface="Liter" pitchFamily="34" charset="0"/>
                <a:ea typeface="Liter" pitchFamily="34" charset="-122"/>
                <a:cs typeface="Liter" pitchFamily="34" charset="-120"/>
              </a:rPr>
              <a:t> untuk diagnosis karies.</a:t>
            </a:r>
            <a:endParaRPr lang="en-US" sz="1500" dirty="0"/>
          </a:p>
          <a:p>
            <a:pPr algn="l">
              <a:lnSpc>
                <a:spcPct val="165000"/>
              </a:lnSpc>
              <a:spcBef>
                <a:spcPts val="800"/>
              </a:spcBef>
            </a:pPr>
            <a:r>
              <a:rPr lang="en-US" sz="1500" dirty="0">
                <a:solidFill>
                  <a:srgbClr val="2D3436"/>
                </a:solidFill>
                <a:latin typeface="Liter" pitchFamily="34" charset="0"/>
                <a:ea typeface="Liter" pitchFamily="34" charset="-122"/>
                <a:cs typeface="Liter" pitchFamily="34" charset="-120"/>
              </a:rPr>
              <a:t>Dijalankan di bawah sumber cahaya pada </a:t>
            </a:r>
            <a:pPr algn="l">
              <a:lnSpc>
                <a:spcPct val="165000"/>
              </a:lnSpc>
              <a:spcBef>
                <a:spcPts val="800"/>
              </a:spcBef>
            </a:pPr>
            <a:r>
              <a:rPr lang="en-US" sz="1500" b="1" dirty="0">
                <a:solidFill>
                  <a:srgbClr val="2D3436"/>
                </a:solidFill>
                <a:latin typeface="Liter" pitchFamily="34" charset="0"/>
                <a:ea typeface="Liter" pitchFamily="34" charset="-122"/>
                <a:cs typeface="Liter" pitchFamily="34" charset="-120"/>
              </a:rPr>
              <a:t>gigi yang bersih dan kering</a:t>
            </a:r>
            <a:pPr algn="l">
              <a:lnSpc>
                <a:spcPct val="165000"/>
              </a:lnSpc>
              <a:spcBef>
                <a:spcPts val="800"/>
              </a:spcBef>
            </a:pPr>
            <a:r>
              <a:rPr lang="en-US" sz="1500" dirty="0">
                <a:solidFill>
                  <a:srgbClr val="2D3436"/>
                </a:solidFill>
                <a:latin typeface="Liter" pitchFamily="34" charset="0"/>
                <a:ea typeface="Liter" pitchFamily="34" charset="-122"/>
                <a:cs typeface="Liter" pitchFamily="34" charset="-120"/>
              </a:rPr>
              <a:t>.</a:t>
            </a:r>
            <a:endParaRPr lang="en-US" sz="1500" dirty="0"/>
          </a:p>
          <a:p>
            <a:pPr algn="l">
              <a:lnSpc>
                <a:spcPct val="165000"/>
              </a:lnSpc>
              <a:spcBef>
                <a:spcPts val="800"/>
              </a:spcBef>
            </a:pPr>
            <a:r>
              <a:rPr lang="en-US" sz="1500" dirty="0">
                <a:solidFill>
                  <a:srgbClr val="2D3436"/>
                </a:solidFill>
                <a:latin typeface="Liter" pitchFamily="34" charset="0"/>
                <a:ea typeface="Liter" pitchFamily="34" charset="-122"/>
                <a:cs typeface="Liter" pitchFamily="34" charset="-120"/>
              </a:rPr>
              <a:t>Cari lesi white spot, perubahan warna coklat, dan kaviti.</a:t>
            </a:r>
            <a:endParaRPr lang="en-US" sz="1500" dirty="0"/>
          </a:p>
          <a:p>
            <a:pPr algn="l">
              <a:lnSpc>
                <a:spcPct val="165000"/>
              </a:lnSpc>
              <a:spcBef>
                <a:spcPts val="800"/>
              </a:spcBef>
            </a:pPr>
            <a:r>
              <a:rPr lang="en-US" sz="1500" dirty="0">
                <a:solidFill>
                  <a:srgbClr val="C67A3C"/>
                </a:solidFill>
                <a:latin typeface="Liter" pitchFamily="34" charset="0"/>
                <a:ea typeface="Liter" pitchFamily="34" charset="-122"/>
                <a:cs typeface="Liter" pitchFamily="34" charset="-120"/>
              </a:rPr>
              <a:t>★</a:t>
            </a:r>
            <a:pPr algn="l">
              <a:lnSpc>
                <a:spcPct val="165000"/>
              </a:lnSpc>
              <a:spcBef>
                <a:spcPts val="800"/>
              </a:spcBef>
            </a:pPr>
            <a:r>
              <a:rPr lang="en-US" sz="1500" dirty="0">
                <a:solidFill>
                  <a:srgbClr val="2D3436"/>
                </a:solidFill>
                <a:latin typeface="Liter" pitchFamily="34" charset="0"/>
                <a:ea typeface="Liter" pitchFamily="34" charset="-122"/>
                <a:cs typeface="Liter" pitchFamily="34" charset="-120"/>
              </a:rPr>
              <a:t> Alat diagnostic utama di semua klinik KKM.</a:t>
            </a:r>
            <a:endParaRPr lang="en-US" sz="1500" dirty="0"/>
          </a:p>
        </p:txBody>
      </p:sp>
      <p:sp>
        <p:nvSpPr>
          <p:cNvPr id="17" name="Shape 15"/>
          <p:cNvSpPr/>
          <p:nvPr/>
        </p:nvSpPr>
        <p:spPr>
          <a:xfrm>
            <a:off x="5715000" y="2032000"/>
            <a:ext cx="4699000" cy="3937000"/>
          </a:xfrm>
          <a:prstGeom prst="roundRect">
            <a:avLst>
              <a:gd name="adj" fmla="val 6000"/>
            </a:avLst>
          </a:prstGeom>
          <a:solidFill>
            <a:srgbClr val="FFFFFF"/>
          </a:solidFill>
          <a:ln/>
          <a:effectLst>
            <a:outerShdw sx="100000" sy="100000" kx="0" ky="0" algn="bl" rotWithShape="0" blurRad="101600" dist="25400" dir="5400000">
              <a:srgbClr val="000000">
                <a:alpha val="3137"/>
              </a:srgbClr>
            </a:outerShdw>
          </a:effectLst>
        </p:spPr>
      </p:sp>
      <p:sp>
        <p:nvSpPr>
          <p:cNvPr id="18" name="Shape 16"/>
          <p:cNvSpPr/>
          <p:nvPr/>
        </p:nvSpPr>
        <p:spPr>
          <a:xfrm>
            <a:off x="5943600" y="2235200"/>
            <a:ext cx="381000" cy="381000"/>
          </a:xfrm>
          <a:prstGeom prst="ellipse">
            <a:avLst/>
          </a:prstGeom>
          <a:solidFill>
            <a:srgbClr val="C67A3C"/>
          </a:solidFill>
          <a:ln/>
        </p:spPr>
      </p:sp>
      <p:sp>
        <p:nvSpPr>
          <p:cNvPr id="19" name="Text 17"/>
          <p:cNvSpPr/>
          <p:nvPr/>
        </p:nvSpPr>
        <p:spPr>
          <a:xfrm>
            <a:off x="5943600" y="2235200"/>
            <a:ext cx="381000" cy="381000"/>
          </a:xfrm>
          <a:prstGeom prst="rect">
            <a:avLst/>
          </a:prstGeom>
          <a:noFill/>
          <a:ln/>
        </p:spPr>
        <p:txBody>
          <a:bodyPr wrap="none" lIns="0" tIns="0" rIns="0" bIns="0" rtlCol="0" anchor="ctr"/>
          <a:lstStyle/>
          <a:p>
            <a:pPr algn="ctr">
              <a:lnSpc>
                <a:spcPct val="120000"/>
              </a:lnSpc>
            </a:pPr>
            <a:r>
              <a:rPr lang="en-US" sz="1400" dirty="0">
                <a:solidFill>
                  <a:srgbClr val="FFFFFF"/>
                </a:solidFill>
                <a:latin typeface="Liter" pitchFamily="34" charset="0"/>
                <a:ea typeface="Liter" pitchFamily="34" charset="-122"/>
                <a:cs typeface="Liter" pitchFamily="34" charset="-120"/>
              </a:rPr>
              <a:t>B</a:t>
            </a:r>
            <a:endParaRPr lang="en-US" sz="1400" dirty="0"/>
          </a:p>
        </p:txBody>
      </p:sp>
      <p:sp>
        <p:nvSpPr>
          <p:cNvPr id="20" name="Text 18"/>
          <p:cNvSpPr/>
          <p:nvPr/>
        </p:nvSpPr>
        <p:spPr>
          <a:xfrm>
            <a:off x="6451600" y="2235200"/>
            <a:ext cx="3683000" cy="381000"/>
          </a:xfrm>
          <a:prstGeom prst="rect">
            <a:avLst/>
          </a:prstGeom>
          <a:noFill/>
          <a:ln/>
        </p:spPr>
        <p:txBody>
          <a:bodyPr wrap="none" lIns="0" tIns="0" rIns="0" bIns="0" rtlCol="0" anchor="ctr"/>
          <a:lstStyle/>
          <a:p>
            <a:pPr algn="l">
              <a:lnSpc>
                <a:spcPct val="120000"/>
              </a:lnSpc>
            </a:pPr>
            <a:r>
              <a:rPr lang="en-US" sz="1700" b="1" dirty="0">
                <a:solidFill>
                  <a:srgbClr val="1B4F72"/>
                </a:solidFill>
                <a:latin typeface="Liter" pitchFamily="34" charset="0"/>
                <a:ea typeface="Liter" pitchFamily="34" charset="-122"/>
                <a:cs typeface="Liter" pitchFamily="34" charset="-120"/>
              </a:rPr>
              <a:t>Pemeriksaan Radiografi</a:t>
            </a:r>
            <a:endParaRPr lang="en-US" sz="1700" dirty="0"/>
          </a:p>
        </p:txBody>
      </p:sp>
      <p:sp>
        <p:nvSpPr>
          <p:cNvPr id="21" name="Text 19"/>
          <p:cNvSpPr/>
          <p:nvPr/>
        </p:nvSpPr>
        <p:spPr>
          <a:xfrm>
            <a:off x="5943600" y="2768600"/>
            <a:ext cx="4254500" cy="3048000"/>
          </a:xfrm>
          <a:prstGeom prst="rect">
            <a:avLst/>
          </a:prstGeom>
          <a:noFill/>
          <a:ln/>
        </p:spPr>
        <p:txBody>
          <a:bodyPr wrap="square" lIns="0" tIns="0" rIns="0" bIns="0" rtlCol="0" anchor="t"/>
          <a:lstStyle/>
          <a:p>
            <a:pPr algn="l">
              <a:lnSpc>
                <a:spcPct val="165000"/>
              </a:lnSpc>
            </a:pPr>
            <a:r>
              <a:rPr lang="en-US" sz="1500" dirty="0">
                <a:solidFill>
                  <a:srgbClr val="2D3436"/>
                </a:solidFill>
                <a:latin typeface="Liter" pitchFamily="34" charset="0"/>
                <a:ea typeface="Liter" pitchFamily="34" charset="-122"/>
                <a:cs typeface="Liter" pitchFamily="34" charset="-120"/>
              </a:rPr>
              <a:t>Kebiasaannya digunakan sebagai </a:t>
            </a:r>
            <a:pPr algn="l">
              <a:lnSpc>
                <a:spcPct val="165000"/>
              </a:lnSpc>
            </a:pPr>
            <a:r>
              <a:rPr lang="en-US" sz="1500" b="1" dirty="0">
                <a:solidFill>
                  <a:srgbClr val="2D3436"/>
                </a:solidFill>
                <a:latin typeface="Liter" pitchFamily="34" charset="0"/>
                <a:ea typeface="Liter" pitchFamily="34" charset="-122"/>
                <a:cs typeface="Liter" pitchFamily="34" charset="-120"/>
              </a:rPr>
              <a:t>adjunct</a:t>
            </a:r>
            <a:pPr algn="l">
              <a:lnSpc>
                <a:spcPct val="165000"/>
              </a:lnSpc>
            </a:pPr>
            <a:r>
              <a:rPr lang="en-US" sz="1500" dirty="0">
                <a:solidFill>
                  <a:srgbClr val="2D3436"/>
                </a:solidFill>
                <a:latin typeface="Liter" pitchFamily="34" charset="0"/>
                <a:ea typeface="Liter" pitchFamily="34" charset="-122"/>
                <a:cs typeface="Liter" pitchFamily="34" charset="-120"/>
              </a:rPr>
              <a:t> dalam diagnosis karies.</a:t>
            </a:r>
            <a:endParaRPr lang="en-US" sz="1500" dirty="0"/>
          </a:p>
          <a:p>
            <a:pPr algn="l">
              <a:lnSpc>
                <a:spcPct val="165000"/>
              </a:lnSpc>
              <a:spcBef>
                <a:spcPts val="800"/>
              </a:spcBef>
            </a:pPr>
            <a:r>
              <a:rPr lang="en-US" sz="1500" b="1" dirty="0">
                <a:solidFill>
                  <a:srgbClr val="2D3436"/>
                </a:solidFill>
                <a:latin typeface="Liter" pitchFamily="34" charset="0"/>
                <a:ea typeface="Liter" pitchFamily="34" charset="-122"/>
                <a:cs typeface="Liter" pitchFamily="34" charset="-120"/>
              </a:rPr>
              <a:t>Radiografi bitewing</a:t>
            </a:r>
            <a:pPr algn="l">
              <a:lnSpc>
                <a:spcPct val="165000"/>
              </a:lnSpc>
              <a:spcBef>
                <a:spcPts val="800"/>
              </a:spcBef>
            </a:pPr>
            <a:r>
              <a:rPr lang="en-US" sz="1500" dirty="0">
                <a:solidFill>
                  <a:srgbClr val="2D3436"/>
                </a:solidFill>
                <a:latin typeface="Liter" pitchFamily="34" charset="0"/>
                <a:ea typeface="Liter" pitchFamily="34" charset="-122"/>
                <a:cs typeface="Liter" pitchFamily="34" charset="-120"/>
              </a:rPr>
              <a:t> memberikan hasil diagnostic tambahan untuk karies dentin proksimal.</a:t>
            </a:r>
            <a:endParaRPr lang="en-US" sz="1500" dirty="0"/>
          </a:p>
          <a:p>
            <a:pPr algn="l">
              <a:lnSpc>
                <a:spcPct val="165000"/>
              </a:lnSpc>
              <a:spcBef>
                <a:spcPts val="800"/>
              </a:spcBef>
            </a:pPr>
            <a:r>
              <a:rPr lang="en-US" sz="1500" dirty="0">
                <a:solidFill>
                  <a:srgbClr val="2D3436"/>
                </a:solidFill>
                <a:latin typeface="Liter" pitchFamily="34" charset="0"/>
                <a:ea typeface="Liter" pitchFamily="34" charset="-122"/>
                <a:cs typeface="Liter" pitchFamily="34" charset="-120"/>
              </a:rPr>
              <a:t>Tidak diperlukan jika tiada tanda penyakit dan kontak proksimal terbuka.</a:t>
            </a:r>
            <a:endParaRPr lang="en-US" sz="1500" dirty="0"/>
          </a:p>
        </p:txBody>
      </p:sp>
      <p:sp>
        <p:nvSpPr>
          <p:cNvPr id="22" name="Shape 20"/>
          <p:cNvSpPr/>
          <p:nvPr/>
        </p:nvSpPr>
        <p:spPr>
          <a:xfrm>
            <a:off x="10668000" y="2032000"/>
            <a:ext cx="4826000" cy="3937000"/>
          </a:xfrm>
          <a:prstGeom prst="roundRect">
            <a:avLst>
              <a:gd name="adj" fmla="val 6000"/>
            </a:avLst>
          </a:prstGeom>
          <a:solidFill>
            <a:srgbClr val="1B4F72"/>
          </a:solidFill>
          <a:ln/>
          <a:effectLst>
            <a:outerShdw sx="100000" sy="100000" kx="0" ky="0" algn="bl" rotWithShape="0" blurRad="101600" dist="25400" dir="5400000">
              <a:srgbClr val="000000">
                <a:alpha val="6275"/>
              </a:srgbClr>
            </a:outerShdw>
          </a:effectLst>
        </p:spPr>
      </p:sp>
      <p:sp>
        <p:nvSpPr>
          <p:cNvPr id="23" name="Shape 21"/>
          <p:cNvSpPr/>
          <p:nvPr/>
        </p:nvSpPr>
        <p:spPr>
          <a:xfrm>
            <a:off x="10896600" y="2235200"/>
            <a:ext cx="381000" cy="381000"/>
          </a:xfrm>
          <a:prstGeom prst="ellipse">
            <a:avLst/>
          </a:prstGeom>
          <a:solidFill>
            <a:srgbClr val="C67A3C"/>
          </a:solidFill>
          <a:ln/>
        </p:spPr>
      </p:sp>
      <p:sp>
        <p:nvSpPr>
          <p:cNvPr id="24" name="Text 22"/>
          <p:cNvSpPr/>
          <p:nvPr/>
        </p:nvSpPr>
        <p:spPr>
          <a:xfrm>
            <a:off x="10896600" y="2235200"/>
            <a:ext cx="381000" cy="381000"/>
          </a:xfrm>
          <a:prstGeom prst="rect">
            <a:avLst/>
          </a:prstGeom>
          <a:noFill/>
          <a:ln/>
        </p:spPr>
        <p:txBody>
          <a:bodyPr wrap="none" lIns="0" tIns="0" rIns="0" bIns="0" rtlCol="0" anchor="ctr"/>
          <a:lstStyle/>
          <a:p>
            <a:pPr algn="ctr">
              <a:lnSpc>
                <a:spcPct val="120000"/>
              </a:lnSpc>
            </a:pPr>
            <a:r>
              <a:rPr lang="en-US" sz="1400" dirty="0">
                <a:solidFill>
                  <a:srgbClr val="FFFFFF"/>
                </a:solidFill>
                <a:latin typeface="Liter" pitchFamily="34" charset="0"/>
                <a:ea typeface="Liter" pitchFamily="34" charset="-122"/>
                <a:cs typeface="Liter" pitchFamily="34" charset="-120"/>
              </a:rPr>
              <a:t>C</a:t>
            </a:r>
            <a:endParaRPr lang="en-US" sz="1400" dirty="0"/>
          </a:p>
        </p:txBody>
      </p:sp>
      <p:sp>
        <p:nvSpPr>
          <p:cNvPr id="25" name="Text 23"/>
          <p:cNvSpPr/>
          <p:nvPr/>
        </p:nvSpPr>
        <p:spPr>
          <a:xfrm>
            <a:off x="11404600" y="2235200"/>
            <a:ext cx="3810000" cy="381000"/>
          </a:xfrm>
          <a:prstGeom prst="rect">
            <a:avLst/>
          </a:prstGeom>
          <a:noFill/>
          <a:ln/>
        </p:spPr>
        <p:txBody>
          <a:bodyPr wrap="none" lIns="0" tIns="0" rIns="0" bIns="0" rtlCol="0" anchor="ctr"/>
          <a:lstStyle/>
          <a:p>
            <a:pPr algn="l">
              <a:lnSpc>
                <a:spcPct val="120000"/>
              </a:lnSpc>
            </a:pPr>
            <a:r>
              <a:rPr lang="en-US" sz="1700" b="1" dirty="0">
                <a:solidFill>
                  <a:srgbClr val="FFFFFF"/>
                </a:solidFill>
                <a:latin typeface="Liter" pitchFamily="34" charset="0"/>
                <a:ea typeface="Liter" pitchFamily="34" charset="-122"/>
                <a:cs typeface="Liter" pitchFamily="34" charset="-120"/>
              </a:rPr>
              <a:t>Sistem ICDAS</a:t>
            </a:r>
            <a:endParaRPr lang="en-US" sz="1700" dirty="0"/>
          </a:p>
        </p:txBody>
      </p:sp>
      <p:sp>
        <p:nvSpPr>
          <p:cNvPr id="26" name="Text 24"/>
          <p:cNvSpPr/>
          <p:nvPr/>
        </p:nvSpPr>
        <p:spPr>
          <a:xfrm>
            <a:off x="10896600" y="2768600"/>
            <a:ext cx="4381500" cy="3048000"/>
          </a:xfrm>
          <a:prstGeom prst="rect">
            <a:avLst/>
          </a:prstGeom>
          <a:noFill/>
          <a:ln/>
        </p:spPr>
        <p:txBody>
          <a:bodyPr wrap="square" lIns="0" tIns="0" rIns="0" bIns="0" rtlCol="0" anchor="t"/>
          <a:lstStyle/>
          <a:p>
            <a:pPr algn="l">
              <a:lnSpc>
                <a:spcPct val="155000"/>
              </a:lnSpc>
            </a:pPr>
            <a:r>
              <a:rPr lang="en-US" sz="1500" b="1" dirty="0">
                <a:solidFill>
                  <a:srgbClr val="FFFFFF"/>
                </a:solidFill>
                <a:latin typeface="Liter" pitchFamily="34" charset="0"/>
                <a:ea typeface="Liter" pitchFamily="34" charset="-122"/>
                <a:cs typeface="Liter" pitchFamily="34" charset="-120"/>
              </a:rPr>
              <a:t>International Caries Detection and Assessment System</a:t>
            </a:r>
            <a:endParaRPr lang="en-US" sz="1500" dirty="0"/>
          </a:p>
          <a:p>
            <a:pPr algn="l">
              <a:lnSpc>
                <a:spcPct val="155000"/>
              </a:lnSpc>
              <a:spcBef>
                <a:spcPts val="600"/>
              </a:spcBef>
            </a:pPr>
            <a:r>
              <a:rPr lang="en-US" sz="1500" dirty="0">
                <a:solidFill>
                  <a:srgbClr val="FFFFFF"/>
                </a:solidFill>
                <a:latin typeface="Liter" pitchFamily="34" charset="0"/>
                <a:ea typeface="Liter" pitchFamily="34" charset="-122"/>
                <a:cs typeface="Liter" pitchFamily="34" charset="-120"/>
              </a:rPr>
              <a:t>Pemeriksaan visual dengan sistem penskoran standard untuk membantu diagnosis karies.</a:t>
            </a:r>
            <a:endParaRPr lang="en-US" sz="1500" dirty="0"/>
          </a:p>
          <a:p>
            <a:pPr algn="l">
              <a:lnSpc>
                <a:spcPct val="155000"/>
              </a:lnSpc>
              <a:spcBef>
                <a:spcPts val="600"/>
              </a:spcBef>
            </a:pPr>
            <a:r>
              <a:rPr lang="en-US" sz="1500" dirty="0">
                <a:solidFill>
                  <a:srgbClr val="FFFFFF"/>
                </a:solidFill>
                <a:latin typeface="Liter" pitchFamily="34" charset="0"/>
                <a:ea typeface="Liter" pitchFamily="34" charset="-122"/>
                <a:cs typeface="Liter" pitchFamily="34" charset="-120"/>
              </a:rPr>
              <a:t>Kerangka berstruktur untuk mengklasifikasikan keseriusan karies secara konsisten.</a:t>
            </a:r>
            <a:endParaRPr lang="en-US" sz="1500" dirty="0"/>
          </a:p>
        </p:txBody>
      </p:sp>
      <p:sp>
        <p:nvSpPr>
          <p:cNvPr id="27" name="Shape 25"/>
          <p:cNvSpPr/>
          <p:nvPr/>
        </p:nvSpPr>
        <p:spPr>
          <a:xfrm>
            <a:off x="762000" y="6223000"/>
            <a:ext cx="14732000" cy="1968500"/>
          </a:xfrm>
          <a:prstGeom prst="roundRect">
            <a:avLst>
              <a:gd name="adj" fmla="val 4000"/>
            </a:avLst>
          </a:prstGeom>
          <a:solidFill>
            <a:srgbClr val="FFFFFF"/>
          </a:solidFill>
          <a:ln/>
          <a:effectLst>
            <a:outerShdw sx="100000" sy="100000" kx="0" ky="0" algn="bl" rotWithShape="0" blurRad="76200" dist="25400" dir="5400000">
              <a:srgbClr val="000000">
                <a:alpha val="2353"/>
              </a:srgbClr>
            </a:outerShdw>
          </a:effectLst>
        </p:spPr>
      </p:sp>
      <p:sp>
        <p:nvSpPr>
          <p:cNvPr id="28" name="Shape 26"/>
          <p:cNvSpPr/>
          <p:nvPr/>
        </p:nvSpPr>
        <p:spPr>
          <a:xfrm>
            <a:off x="762000" y="6223000"/>
            <a:ext cx="63500" cy="1968500"/>
          </a:xfrm>
          <a:prstGeom prst="rect">
            <a:avLst/>
          </a:prstGeom>
          <a:solidFill>
            <a:srgbClr val="C67A3C"/>
          </a:solidFill>
          <a:ln/>
        </p:spPr>
      </p:sp>
      <p:sp>
        <p:nvSpPr>
          <p:cNvPr id="29" name="Shape 27"/>
          <p:cNvSpPr/>
          <p:nvPr/>
        </p:nvSpPr>
        <p:spPr>
          <a:xfrm>
            <a:off x="1041400" y="6413500"/>
            <a:ext cx="304800" cy="304800"/>
          </a:xfrm>
          <a:custGeom>
            <a:avLst/>
            <a:gdLst/>
            <a:ahLst/>
            <a:cxnLst/>
            <a:rect l="l" t="t" r="r" b="b"/>
            <a:pathLst>
              <a:path w="304800" h="304800">
                <a:moveTo>
                  <a:pt x="152400" y="304800"/>
                </a:moveTo>
                <a:cubicBezTo>
                  <a:pt x="236512" y="304800"/>
                  <a:pt x="304800" y="236512"/>
                  <a:pt x="304800" y="152400"/>
                </a:cubicBezTo>
                <a:cubicBezTo>
                  <a:pt x="304800" y="68288"/>
                  <a:pt x="236512" y="0"/>
                  <a:pt x="152400" y="0"/>
                </a:cubicBezTo>
                <a:cubicBezTo>
                  <a:pt x="68288" y="0"/>
                  <a:pt x="0" y="68288"/>
                  <a:pt x="0" y="152400"/>
                </a:cubicBezTo>
                <a:cubicBezTo>
                  <a:pt x="0" y="236512"/>
                  <a:pt x="68288" y="304800"/>
                  <a:pt x="152400" y="304800"/>
                </a:cubicBezTo>
                <a:close/>
                <a:moveTo>
                  <a:pt x="133350" y="95250"/>
                </a:moveTo>
                <a:cubicBezTo>
                  <a:pt x="133350" y="84736"/>
                  <a:pt x="141886" y="76200"/>
                  <a:pt x="152400" y="76200"/>
                </a:cubicBezTo>
                <a:cubicBezTo>
                  <a:pt x="162914" y="76200"/>
                  <a:pt x="171450" y="84736"/>
                  <a:pt x="171450" y="95250"/>
                </a:cubicBezTo>
                <a:cubicBezTo>
                  <a:pt x="171450" y="105764"/>
                  <a:pt x="162914" y="114300"/>
                  <a:pt x="152400" y="114300"/>
                </a:cubicBezTo>
                <a:cubicBezTo>
                  <a:pt x="141886" y="114300"/>
                  <a:pt x="133350" y="105764"/>
                  <a:pt x="133350" y="95250"/>
                </a:cubicBezTo>
                <a:close/>
                <a:moveTo>
                  <a:pt x="128588" y="133350"/>
                </a:moveTo>
                <a:lnTo>
                  <a:pt x="157163" y="133350"/>
                </a:lnTo>
                <a:cubicBezTo>
                  <a:pt x="165080" y="133350"/>
                  <a:pt x="171450" y="139720"/>
                  <a:pt x="171450" y="147638"/>
                </a:cubicBezTo>
                <a:lnTo>
                  <a:pt x="171450" y="200025"/>
                </a:lnTo>
                <a:lnTo>
                  <a:pt x="176212" y="200025"/>
                </a:lnTo>
                <a:cubicBezTo>
                  <a:pt x="184130" y="200025"/>
                  <a:pt x="190500" y="206395"/>
                  <a:pt x="190500" y="214313"/>
                </a:cubicBezTo>
                <a:cubicBezTo>
                  <a:pt x="190500" y="222230"/>
                  <a:pt x="184130" y="228600"/>
                  <a:pt x="176212" y="228600"/>
                </a:cubicBezTo>
                <a:lnTo>
                  <a:pt x="128588" y="228600"/>
                </a:lnTo>
                <a:cubicBezTo>
                  <a:pt x="120670" y="228600"/>
                  <a:pt x="114300" y="222230"/>
                  <a:pt x="114300" y="214313"/>
                </a:cubicBezTo>
                <a:cubicBezTo>
                  <a:pt x="114300" y="206395"/>
                  <a:pt x="120670" y="200025"/>
                  <a:pt x="128588" y="200025"/>
                </a:cubicBezTo>
                <a:lnTo>
                  <a:pt x="142875" y="200025"/>
                </a:lnTo>
                <a:lnTo>
                  <a:pt x="142875" y="161925"/>
                </a:lnTo>
                <a:lnTo>
                  <a:pt x="128588" y="161925"/>
                </a:lnTo>
                <a:cubicBezTo>
                  <a:pt x="120670" y="161925"/>
                  <a:pt x="114300" y="155555"/>
                  <a:pt x="114300" y="147638"/>
                </a:cubicBezTo>
                <a:cubicBezTo>
                  <a:pt x="114300" y="139720"/>
                  <a:pt x="120670" y="133350"/>
                  <a:pt x="128588" y="133350"/>
                </a:cubicBezTo>
                <a:close/>
              </a:path>
            </a:pathLst>
          </a:custGeom>
          <a:solidFill>
            <a:srgbClr val="C67A3C"/>
          </a:solidFill>
          <a:ln/>
        </p:spPr>
      </p:sp>
      <p:sp>
        <p:nvSpPr>
          <p:cNvPr id="30" name="Text 28"/>
          <p:cNvSpPr/>
          <p:nvPr/>
        </p:nvSpPr>
        <p:spPr>
          <a:xfrm>
            <a:off x="1473200" y="6388100"/>
            <a:ext cx="5080000" cy="355600"/>
          </a:xfrm>
          <a:prstGeom prst="rect">
            <a:avLst/>
          </a:prstGeom>
          <a:noFill/>
          <a:ln/>
        </p:spPr>
        <p:txBody>
          <a:bodyPr wrap="none" lIns="0" tIns="0" rIns="0" bIns="0" rtlCol="0" anchor="ctr"/>
          <a:lstStyle/>
          <a:p>
            <a:pPr algn="l">
              <a:lnSpc>
                <a:spcPct val="120000"/>
              </a:lnSpc>
            </a:pPr>
            <a:r>
              <a:rPr lang="en-US" sz="1700" b="1" dirty="0">
                <a:solidFill>
                  <a:srgbClr val="1B4F72"/>
                </a:solidFill>
                <a:latin typeface="Liter" pitchFamily="34" charset="0"/>
                <a:ea typeface="Liter" pitchFamily="34" charset="-122"/>
                <a:cs typeface="Liter" pitchFamily="34" charset="-120"/>
              </a:rPr>
              <a:t>Perhatian Penting / Key Consideration</a:t>
            </a:r>
            <a:endParaRPr lang="en-US" sz="1700" dirty="0"/>
          </a:p>
        </p:txBody>
      </p:sp>
      <p:sp>
        <p:nvSpPr>
          <p:cNvPr id="31" name="Text 29"/>
          <p:cNvSpPr/>
          <p:nvPr/>
        </p:nvSpPr>
        <p:spPr>
          <a:xfrm>
            <a:off x="1041400" y="6832600"/>
            <a:ext cx="14198600" cy="1206500"/>
          </a:xfrm>
          <a:prstGeom prst="rect">
            <a:avLst/>
          </a:prstGeom>
          <a:noFill/>
          <a:ln/>
        </p:spPr>
        <p:txBody>
          <a:bodyPr wrap="square" lIns="0" tIns="0" rIns="0" bIns="0" rtlCol="0" anchor="t"/>
          <a:lstStyle/>
          <a:p>
            <a:pPr algn="l">
              <a:lnSpc>
                <a:spcPct val="165000"/>
              </a:lnSpc>
            </a:pPr>
            <a:r>
              <a:rPr lang="en-US" sz="1500" dirty="0">
                <a:solidFill>
                  <a:srgbClr val="2D3436"/>
                </a:solidFill>
                <a:latin typeface="Liter" pitchFamily="34" charset="0"/>
                <a:ea typeface="Liter" pitchFamily="34" charset="-122"/>
                <a:cs typeface="Liter" pitchFamily="34" charset="-120"/>
              </a:rPr>
              <a:t>Pengambilan sejarah adalah penting sebelum pemeriksaan. Bagi pesakit </a:t>
            </a:r>
            <a:pPr algn="l">
              <a:lnSpc>
                <a:spcPct val="165000"/>
              </a:lnSpc>
            </a:pPr>
            <a:r>
              <a:rPr lang="en-US" sz="1500" b="1" dirty="0">
                <a:solidFill>
                  <a:srgbClr val="2D3436"/>
                </a:solidFill>
                <a:latin typeface="Liter" pitchFamily="34" charset="0"/>
                <a:ea typeface="Liter" pitchFamily="34" charset="-122"/>
                <a:cs typeface="Liter" pitchFamily="34" charset="-120"/>
              </a:rPr>
              <a:t>tanpa tanda penyakit</a:t>
            </a:r>
            <a:pPr algn="l">
              <a:lnSpc>
                <a:spcPct val="165000"/>
              </a:lnSpc>
            </a:pPr>
            <a:r>
              <a:rPr lang="en-US" sz="1500" dirty="0">
                <a:solidFill>
                  <a:srgbClr val="2D3436"/>
                </a:solidFill>
                <a:latin typeface="Liter" pitchFamily="34" charset="0"/>
                <a:ea typeface="Liter" pitchFamily="34" charset="-122"/>
                <a:cs typeface="Liter" pitchFamily="34" charset="-120"/>
              </a:rPr>
              <a:t> dan dengan </a:t>
            </a:r>
            <a:pPr algn="l">
              <a:lnSpc>
                <a:spcPct val="165000"/>
              </a:lnSpc>
            </a:pPr>
            <a:r>
              <a:rPr lang="en-US" sz="1500" b="1" dirty="0">
                <a:solidFill>
                  <a:srgbClr val="2D3436"/>
                </a:solidFill>
                <a:latin typeface="Liter" pitchFamily="34" charset="0"/>
                <a:ea typeface="Liter" pitchFamily="34" charset="-122"/>
                <a:cs typeface="Liter" pitchFamily="34" charset="-120"/>
              </a:rPr>
              <a:t>kontak proksimal terbuka</a:t>
            </a:r>
            <a:pPr algn="l">
              <a:lnSpc>
                <a:spcPct val="165000"/>
              </a:lnSpc>
            </a:pPr>
            <a:r>
              <a:rPr lang="en-US" sz="1500" dirty="0">
                <a:solidFill>
                  <a:srgbClr val="2D3436"/>
                </a:solidFill>
                <a:latin typeface="Liter" pitchFamily="34" charset="0"/>
                <a:ea typeface="Liter" pitchFamily="34" charset="-122"/>
                <a:cs typeface="Liter" pitchFamily="34" charset="-120"/>
              </a:rPr>
              <a:t>, pemeriksaan radiografi mungkin tidak diperlukan pada lawatan awal. Sentiasa mulakan dengan pemeriksaan visual menyeluruh di bawah pencahayaan mencukupi selepas membersihkan dan mengeringkan permukaan gigi.</a:t>
            </a:r>
            <a:endParaRPr lang="en-US" sz="1500" dirty="0"/>
          </a:p>
        </p:txBody>
      </p:sp>
      <p:sp>
        <p:nvSpPr>
          <p:cNvPr id="32" name="Shape 30"/>
          <p:cNvSpPr/>
          <p:nvPr/>
        </p:nvSpPr>
        <p:spPr>
          <a:xfrm>
            <a:off x="762000" y="8763000"/>
            <a:ext cx="14732000" cy="12700"/>
          </a:xfrm>
          <a:prstGeom prst="rect">
            <a:avLst/>
          </a:prstGeom>
          <a:solidFill>
            <a:srgbClr val="E8E2DA"/>
          </a:solidFill>
          <a:ln/>
        </p:spPr>
      </p:sp>
      <p:sp>
        <p:nvSpPr>
          <p:cNvPr id="33" name="Text 31"/>
          <p:cNvSpPr/>
          <p:nvPr/>
        </p:nvSpPr>
        <p:spPr>
          <a:xfrm>
            <a:off x="11176000" y="8826500"/>
            <a:ext cx="4318000" cy="228600"/>
          </a:xfrm>
          <a:prstGeom prst="rect">
            <a:avLst/>
          </a:prstGeom>
          <a:noFill/>
          <a:ln/>
        </p:spPr>
        <p:txBody>
          <a:bodyPr wrap="none" lIns="0" tIns="0" rIns="0" bIns="0" rtlCol="0" anchor="ctr"/>
          <a:lstStyle/>
          <a:p>
            <a:pPr algn="r">
              <a:lnSpc>
                <a:spcPct val="120000"/>
              </a:lnSpc>
            </a:pPr>
            <a:r>
              <a:rPr lang="en-US" sz="1100" dirty="0">
                <a:solidFill>
                  <a:srgbClr val="7F8C8D"/>
                </a:solidFill>
                <a:latin typeface="Liter" pitchFamily="34" charset="0"/>
                <a:ea typeface="Liter" pitchFamily="34" charset="-122"/>
                <a:cs typeface="Liter" pitchFamily="34" charset="-120"/>
              </a:rPr>
              <a:t>Klinik Pergigian Dato Keramat | CPG ECC</a:t>
            </a:r>
            <a:endParaRPr lang="en-US" sz="1100" dirty="0"/>
          </a:p>
        </p:txBody>
      </p:sp>
      <p:pic>
        <p:nvPicPr>
          <p:cNvPr id="34" name="Image 0" descr="https://kimi-img.moonshot.cn/pub/slides/okc/badodhkogb7vs/mnt/agents/output/cpg-ecc/images/4_KKM_BusinessToday.png">    </p:cNvPr>
          <p:cNvPicPr>
            <a:picLocks noChangeAspect="1"/>
          </p:cNvPicPr>
          <p:nvPr/>
        </p:nvPicPr>
        <p:blipFill>
          <a:blip r:embed="rId1">
            <a:alphaModFix amt="50000"/>
          </a:blip>
          <a:srcRect l="0" r="0" t="0" b="0"/>
          <a:stretch/>
        </p:blipFill>
        <p:spPr>
          <a:xfrm>
            <a:off x="762000" y="8788400"/>
            <a:ext cx="889000" cy="279400"/>
          </a:xfrm>
          <a:prstGeom prst="rect">
            <a:avLst/>
          </a:prstGeom>
        </p:spPr>
      </p:pic>
    </p:spTree>
  </p:cSld>
  <p:clrMapOvr>
    <a:masterClrMapping/>
  </p:clrMapOvr>
  <p:transition>
    <p:fade/>
    <p:spd val="med"/>
  </p:transition>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1EC"/>
        </a:solidFill>
      </p:bgPr>
    </p:bg>
    <p:spTree>
      <p:nvGrpSpPr>
        <p:cNvPr id="1" name=""/>
        <p:cNvGrpSpPr/>
        <p:nvPr/>
      </p:nvGrpSpPr>
      <p:grpSpPr>
        <a:xfrm>
          <a:off x="0" y="0"/>
          <a:ext cx="0" cy="0"/>
          <a:chOff x="0" y="0"/>
          <a:chExt cx="0" cy="0"/>
        </a:xfrm>
      </p:grpSpPr>
      <p:pic>
        <p:nvPicPr>
          <p:cNvPr id="2" name="Image 0" descr="https://kimi-img.moonshot.cn/pub/slides/okc/badodhkogb7vs/mnt/agents/output/cpg-ecc/images/msian/9_School_Dental_Program_Dr_Husna_Razak.png">    </p:cNvPr>
          <p:cNvPicPr>
            <a:picLocks noChangeAspect="1"/>
          </p:cNvPicPr>
          <p:nvPr/>
        </p:nvPicPr>
        <p:blipFill>
          <a:blip r:embed="rId1"/>
          <a:srcRect l="0" r="0" t="0" b="0"/>
          <a:stretch/>
        </p:blipFill>
        <p:spPr>
          <a:xfrm>
            <a:off x="0" y="0"/>
            <a:ext cx="7112000" cy="9144000"/>
          </a:xfrm>
          <a:prstGeom prst="rect">
            <a:avLst/>
          </a:prstGeom>
        </p:spPr>
      </p:pic>
      <p:sp>
        <p:nvSpPr>
          <p:cNvPr id="3" name="Shape 0"/>
          <p:cNvSpPr/>
          <p:nvPr/>
        </p:nvSpPr>
        <p:spPr>
          <a:xfrm>
            <a:off x="0" y="0"/>
            <a:ext cx="7112000" cy="9144000"/>
          </a:xfrm>
          <a:prstGeom prst="rect">
            <a:avLst/>
          </a:prstGeom>
          <a:gradFill rotWithShape="1" flip="none">
            <a:gsLst>
              <a:gs pos="0">
                <a:srgbClr val="1B4F72">
                  <a:alpha val="0"/>
                </a:srgbClr>
              </a:gs>
              <a:gs pos="70000">
                <a:srgbClr val="1B4F72">
                  <a:alpha val="25000"/>
                </a:srgbClr>
              </a:gs>
              <a:gs pos="100000">
                <a:srgbClr val="F5F1EC"/>
              </a:gs>
            </a:gsLst>
            <a:lin ang="0" scaled="1"/>
          </a:gradFill>
          <a:ln/>
        </p:spPr>
      </p:sp>
      <p:sp>
        <p:nvSpPr>
          <p:cNvPr id="4" name="Text 1"/>
          <p:cNvSpPr/>
          <p:nvPr/>
        </p:nvSpPr>
        <p:spPr>
          <a:xfrm>
            <a:off x="7874000" y="2794000"/>
            <a:ext cx="2540000" cy="1143000"/>
          </a:xfrm>
          <a:prstGeom prst="rect">
            <a:avLst/>
          </a:prstGeom>
          <a:noFill/>
          <a:ln/>
        </p:spPr>
        <p:txBody>
          <a:bodyPr wrap="none" lIns="0" tIns="0" rIns="0" bIns="0" rtlCol="0" anchor="ctr"/>
          <a:lstStyle/>
          <a:p>
            <a:pPr algn="l">
              <a:lnSpc>
                <a:spcPct val="120000"/>
              </a:lnSpc>
            </a:pPr>
            <a:r>
              <a:rPr lang="en-US" sz="7200" dirty="0">
                <a:solidFill>
                  <a:srgbClr val="C67A3C"/>
                </a:solidFill>
                <a:latin typeface="Liter" pitchFamily="34" charset="0"/>
                <a:ea typeface="Liter" pitchFamily="34" charset="-122"/>
                <a:cs typeface="Liter" pitchFamily="34" charset="-120"/>
              </a:rPr>
              <a:t>04</a:t>
            </a:r>
            <a:endParaRPr lang="en-US" sz="7200" dirty="0"/>
          </a:p>
        </p:txBody>
      </p:sp>
      <p:sp>
        <p:nvSpPr>
          <p:cNvPr id="5" name="Shape 2"/>
          <p:cNvSpPr/>
          <p:nvPr/>
        </p:nvSpPr>
        <p:spPr>
          <a:xfrm>
            <a:off x="7874000" y="4064000"/>
            <a:ext cx="635000" cy="50800"/>
          </a:xfrm>
          <a:prstGeom prst="rect">
            <a:avLst/>
          </a:prstGeom>
          <a:solidFill>
            <a:srgbClr val="C67A3C"/>
          </a:solidFill>
          <a:ln/>
        </p:spPr>
      </p:sp>
      <p:sp>
        <p:nvSpPr>
          <p:cNvPr id="6" name="Text 3"/>
          <p:cNvSpPr/>
          <p:nvPr/>
        </p:nvSpPr>
        <p:spPr>
          <a:xfrm>
            <a:off x="7874000" y="4318000"/>
            <a:ext cx="7874000" cy="698500"/>
          </a:xfrm>
          <a:prstGeom prst="rect">
            <a:avLst/>
          </a:prstGeom>
          <a:noFill/>
          <a:ln/>
        </p:spPr>
        <p:txBody>
          <a:bodyPr wrap="none" lIns="0" tIns="0" rIns="0" bIns="0" rtlCol="0" anchor="ctr"/>
          <a:lstStyle/>
          <a:p>
            <a:pPr algn="l">
              <a:lnSpc>
                <a:spcPct val="120000"/>
              </a:lnSpc>
            </a:pPr>
            <a:r>
              <a:rPr lang="en-US" sz="4000" spc="200" kern="0" dirty="0">
                <a:solidFill>
                  <a:srgbClr val="1B4F72"/>
                </a:solidFill>
                <a:latin typeface="Quattrocento Sans" pitchFamily="34" charset="0"/>
                <a:ea typeface="Quattrocento Sans" pitchFamily="34" charset="-122"/>
                <a:cs typeface="Quattrocento Sans" pitchFamily="34" charset="-120"/>
              </a:rPr>
              <a:t>PENCEGAHAN ECC</a:t>
            </a:r>
            <a:endParaRPr lang="en-US" sz="4000" dirty="0"/>
          </a:p>
        </p:txBody>
      </p:sp>
      <p:sp>
        <p:nvSpPr>
          <p:cNvPr id="7" name="Text 4"/>
          <p:cNvSpPr/>
          <p:nvPr/>
        </p:nvSpPr>
        <p:spPr>
          <a:xfrm>
            <a:off x="7874000" y="5143500"/>
            <a:ext cx="7620000" cy="381000"/>
          </a:xfrm>
          <a:prstGeom prst="rect">
            <a:avLst/>
          </a:prstGeom>
          <a:noFill/>
          <a:ln/>
        </p:spPr>
        <p:txBody>
          <a:bodyPr wrap="none" lIns="0" tIns="0" rIns="0" bIns="0" rtlCol="0" anchor="ctr"/>
          <a:lstStyle/>
          <a:p>
            <a:pPr algn="l">
              <a:lnSpc>
                <a:spcPct val="120000"/>
              </a:lnSpc>
            </a:pPr>
            <a:r>
              <a:rPr lang="en-US" sz="2000" dirty="0">
                <a:solidFill>
                  <a:srgbClr val="7F8C8D"/>
                </a:solidFill>
                <a:latin typeface="Liter" pitchFamily="34" charset="0"/>
                <a:ea typeface="Liter" pitchFamily="34" charset="-122"/>
                <a:cs typeface="Liter" pitchFamily="34" charset="-120"/>
              </a:rPr>
              <a:t>Prevention — Strategi Berasaskan Bukti</a:t>
            </a:r>
            <a:endParaRPr lang="en-US" sz="2000" dirty="0"/>
          </a:p>
        </p:txBody>
      </p:sp>
      <p:sp>
        <p:nvSpPr>
          <p:cNvPr id="8" name="Shape 5"/>
          <p:cNvSpPr/>
          <p:nvPr/>
        </p:nvSpPr>
        <p:spPr>
          <a:xfrm>
            <a:off x="14986000" y="762000"/>
            <a:ext cx="762000" cy="762000"/>
          </a:xfrm>
          <a:prstGeom prst="rect">
            <a:avLst/>
          </a:prstGeom>
          <a:solidFill>
            <a:srgbClr val="1B4F72">
              <a:alpha val="5098"/>
            </a:srgbClr>
          </a:solidFill>
          <a:ln/>
        </p:spPr>
      </p:sp>
    </p:spTree>
  </p:cSld>
  <p:clrMapOvr>
    <a:masterClrMapping/>
  </p:clrMapOvr>
  <p:transition>
    <p:fade/>
    <p:spd val="med"/>
  </p:transition>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1EC"/>
        </a:solidFill>
      </p:bgPr>
    </p:bg>
    <p:spTree>
      <p:nvGrpSpPr>
        <p:cNvPr id="1" name=""/>
        <p:cNvGrpSpPr/>
        <p:nvPr/>
      </p:nvGrpSpPr>
      <p:grpSpPr>
        <a:xfrm>
          <a:off x="0" y="0"/>
          <a:ext cx="0" cy="0"/>
          <a:chOff x="0" y="0"/>
          <a:chExt cx="0" cy="0"/>
        </a:xfrm>
      </p:grpSpPr>
      <p:sp>
        <p:nvSpPr>
          <p:cNvPr id="2" name="Shape 0"/>
          <p:cNvSpPr/>
          <p:nvPr/>
        </p:nvSpPr>
        <p:spPr>
          <a:xfrm>
            <a:off x="0" y="0"/>
            <a:ext cx="16256000" cy="508000"/>
          </a:xfrm>
          <a:prstGeom prst="rect">
            <a:avLst/>
          </a:prstGeom>
          <a:solidFill>
            <a:srgbClr val="1B4F72"/>
          </a:solidFill>
          <a:ln/>
        </p:spPr>
      </p:sp>
      <p:sp>
        <p:nvSpPr>
          <p:cNvPr id="3" name="Text 1"/>
          <p:cNvSpPr/>
          <p:nvPr/>
        </p:nvSpPr>
        <p:spPr>
          <a:xfrm>
            <a:off x="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PENGENALAN</a:t>
            </a:r>
            <a:endParaRPr lang="en-US" sz="1200" dirty="0"/>
          </a:p>
        </p:txBody>
      </p:sp>
      <p:sp>
        <p:nvSpPr>
          <p:cNvPr id="4" name="Text 2"/>
          <p:cNvSpPr/>
          <p:nvPr/>
        </p:nvSpPr>
        <p:spPr>
          <a:xfrm>
            <a:off x="32512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FAKTOR RISIKO</a:t>
            </a:r>
            <a:endParaRPr lang="en-US" sz="1200" dirty="0"/>
          </a:p>
        </p:txBody>
      </p:sp>
      <p:sp>
        <p:nvSpPr>
          <p:cNvPr id="5" name="Text 3"/>
          <p:cNvSpPr/>
          <p:nvPr/>
        </p:nvSpPr>
        <p:spPr>
          <a:xfrm>
            <a:off x="65024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PEMERIKSAAN</a:t>
            </a:r>
            <a:endParaRPr lang="en-US" sz="1200" dirty="0"/>
          </a:p>
        </p:txBody>
      </p:sp>
      <p:sp>
        <p:nvSpPr>
          <p:cNvPr id="6" name="Text 4"/>
          <p:cNvSpPr/>
          <p:nvPr/>
        </p:nvSpPr>
        <p:spPr>
          <a:xfrm>
            <a:off x="97536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PENCEGAHAN</a:t>
            </a:r>
            <a:endParaRPr lang="en-US" sz="1200" dirty="0"/>
          </a:p>
        </p:txBody>
      </p:sp>
      <p:sp>
        <p:nvSpPr>
          <p:cNvPr id="7" name="Text 5"/>
          <p:cNvSpPr/>
          <p:nvPr/>
        </p:nvSpPr>
        <p:spPr>
          <a:xfrm>
            <a:off x="130048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RAWATAN</a:t>
            </a:r>
            <a:endParaRPr lang="en-US" sz="1200" dirty="0"/>
          </a:p>
        </p:txBody>
      </p:sp>
      <p:sp>
        <p:nvSpPr>
          <p:cNvPr id="8" name="Shape 6"/>
          <p:cNvSpPr/>
          <p:nvPr/>
        </p:nvSpPr>
        <p:spPr>
          <a:xfrm>
            <a:off x="9753600" y="508000"/>
            <a:ext cx="3251200" cy="38100"/>
          </a:xfrm>
          <a:prstGeom prst="rect">
            <a:avLst/>
          </a:prstGeom>
          <a:solidFill>
            <a:srgbClr val="C67A3C"/>
          </a:solidFill>
          <a:ln/>
        </p:spPr>
      </p:sp>
      <p:sp>
        <p:nvSpPr>
          <p:cNvPr id="9" name="Text 7"/>
          <p:cNvSpPr/>
          <p:nvPr/>
        </p:nvSpPr>
        <p:spPr>
          <a:xfrm>
            <a:off x="762000" y="698500"/>
            <a:ext cx="8890000" cy="482600"/>
          </a:xfrm>
          <a:prstGeom prst="rect">
            <a:avLst/>
          </a:prstGeom>
          <a:noFill/>
          <a:ln/>
        </p:spPr>
        <p:txBody>
          <a:bodyPr wrap="none" lIns="0" tIns="0" rIns="0" bIns="0" rtlCol="0" anchor="ctr"/>
          <a:lstStyle/>
          <a:p>
            <a:pPr algn="l">
              <a:lnSpc>
                <a:spcPct val="120000"/>
              </a:lnSpc>
            </a:pPr>
            <a:r>
              <a:rPr lang="en-US" sz="2800" dirty="0">
                <a:solidFill>
                  <a:srgbClr val="1B4F72"/>
                </a:solidFill>
                <a:latin typeface="Liter" pitchFamily="34" charset="0"/>
                <a:ea typeface="Liter" pitchFamily="34" charset="-122"/>
                <a:cs typeface="Liter" pitchFamily="34" charset="-120"/>
              </a:rPr>
              <a:t>Nasihat Diet &amp; Kawalan Plak</a:t>
            </a:r>
            <a:endParaRPr lang="en-US" sz="2800" dirty="0"/>
          </a:p>
        </p:txBody>
      </p:sp>
      <p:sp>
        <p:nvSpPr>
          <p:cNvPr id="10" name="Shape 8"/>
          <p:cNvSpPr/>
          <p:nvPr/>
        </p:nvSpPr>
        <p:spPr>
          <a:xfrm>
            <a:off x="762000" y="1231900"/>
            <a:ext cx="635000" cy="38100"/>
          </a:xfrm>
          <a:prstGeom prst="rect">
            <a:avLst/>
          </a:prstGeom>
          <a:solidFill>
            <a:srgbClr val="C67A3C"/>
          </a:solidFill>
          <a:ln/>
        </p:spPr>
      </p:sp>
      <p:sp>
        <p:nvSpPr>
          <p:cNvPr id="11" name="Text 9"/>
          <p:cNvSpPr/>
          <p:nvPr/>
        </p:nvSpPr>
        <p:spPr>
          <a:xfrm>
            <a:off x="762000" y="1498600"/>
            <a:ext cx="5080000" cy="279400"/>
          </a:xfrm>
          <a:prstGeom prst="rect">
            <a:avLst/>
          </a:prstGeom>
          <a:noFill/>
          <a:ln/>
        </p:spPr>
        <p:txBody>
          <a:bodyPr wrap="none" lIns="0" tIns="0" rIns="0" bIns="0" rtlCol="0" anchor="ctr"/>
          <a:lstStyle/>
          <a:p>
            <a:pPr algn="l">
              <a:lnSpc>
                <a:spcPct val="120000"/>
              </a:lnSpc>
            </a:pPr>
            <a:r>
              <a:rPr lang="en-US" sz="1300" spc="200" kern="0" dirty="0">
                <a:solidFill>
                  <a:srgbClr val="C67A3C"/>
                </a:solidFill>
                <a:latin typeface="Quattrocento Sans" pitchFamily="34" charset="0"/>
                <a:ea typeface="Quattrocento Sans" pitchFamily="34" charset="-122"/>
                <a:cs typeface="Quattrocento Sans" pitchFamily="34" charset="-120"/>
              </a:rPr>
              <a:t>Syoran AAPD mengikut Kumpulan Umur</a:t>
            </a:r>
            <a:endParaRPr lang="en-US" sz="13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762000" y="1905000"/>
          <a:ext cx="8128000" cy="3048000"/>
        </p:xfrm>
        <a:graphic>
          <a:graphicData uri="http://schemas.openxmlformats.org/drawingml/2006/table">
            <a:tbl>
              <a:tblPr/>
              <a:tblGrid>
                <a:gridCol w="1463040"/>
                <a:gridCol w="3413760"/>
                <a:gridCol w="3251200"/>
              </a:tblGrid>
              <a:tr h="548640">
                <a:tc>
                  <a:txBody>
                    <a:bodyPr/>
                    <a:lstStyle/>
                    <a:p>
                      <a:pPr algn="ctr"/>
                      <a:r>
                        <a:rPr lang="en-US" sz="1400" b="1" dirty="0">
                          <a:solidFill>
                            <a:srgbClr val="FFFFFF"/>
                          </a:solidFill>
                          <a:latin typeface="Liter" pitchFamily="34" charset="0"/>
                          <a:ea typeface="Liter" pitchFamily="34" charset="-122"/>
                          <a:cs typeface="Liter" pitchFamily="34" charset="-120"/>
                        </a:rPr>
                        <a:t>Kumpulan Umur</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1B4F72"/>
                    </a:solidFill>
                  </a:tcPr>
                </a:tc>
                <a:tc>
                  <a:txBody>
                    <a:bodyPr/>
                    <a:lstStyle/>
                    <a:p>
                      <a:pPr algn="ctr"/>
                      <a:r>
                        <a:rPr lang="en-US" sz="1400" b="1" dirty="0">
                          <a:solidFill>
                            <a:srgbClr val="FFFFFF"/>
                          </a:solidFill>
                          <a:latin typeface="Liter" pitchFamily="34" charset="0"/>
                          <a:ea typeface="Liter" pitchFamily="34" charset="-122"/>
                          <a:cs typeface="Liter" pitchFamily="34" charset="-120"/>
                        </a:rPr>
                        <a:t>Intervensi Utama</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1B4F72"/>
                    </a:solidFill>
                  </a:tcPr>
                </a:tc>
                <a:tc>
                  <a:txBody>
                    <a:bodyPr/>
                    <a:lstStyle/>
                    <a:p>
                      <a:pPr algn="ctr"/>
                      <a:r>
                        <a:rPr lang="en-US" sz="1400" b="1" dirty="0">
                          <a:solidFill>
                            <a:srgbClr val="FFFFFF"/>
                          </a:solidFill>
                          <a:latin typeface="Liter" pitchFamily="34" charset="0"/>
                          <a:ea typeface="Liter" pitchFamily="34" charset="-122"/>
                          <a:cs typeface="Liter" pitchFamily="34" charset="-120"/>
                        </a:rPr>
                        <a:t>Fokus</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1B4F72"/>
                    </a:solidFill>
                  </a:tcPr>
                </a:tc>
              </a:tr>
              <a:tr h="822960">
                <a:tc>
                  <a:txBody>
                    <a:bodyPr/>
                    <a:lstStyle/>
                    <a:p>
                      <a:pPr algn="ctr"/>
                      <a:r>
                        <a:rPr lang="en-US" sz="1400" b="1" dirty="0">
                          <a:solidFill>
                            <a:srgbClr val="2D3436"/>
                          </a:solidFill>
                          <a:latin typeface="Liter" pitchFamily="34" charset="0"/>
                          <a:ea typeface="Liter" pitchFamily="34" charset="-122"/>
                          <a:cs typeface="Liter" pitchFamily="34" charset="-120"/>
                        </a:rPr>
                        <a:t>6-12 bln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Kaunsel kebersihan oral; nilai amalan penyusuan; kaunsel diet</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Pendidikan ibu bapa, penilaian penyusuan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r>
              <a:tr h="822960">
                <a:tc>
                  <a:txBody>
                    <a:bodyPr/>
                    <a:lstStyle/>
                    <a:p>
                      <a:pPr algn="ctr"/>
                      <a:r>
                        <a:rPr lang="en-US" sz="1400" b="1" dirty="0">
                          <a:solidFill>
                            <a:srgbClr val="2D3436"/>
                          </a:solidFill>
                          <a:latin typeface="Liter" pitchFamily="34" charset="0"/>
                          <a:ea typeface="Liter" pitchFamily="34" charset="-122"/>
                          <a:cs typeface="Liter" pitchFamily="34" charset="-120"/>
                        </a:rPr>
                        <a:t>12-24 bln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c>
                  <a:txBody>
                    <a:bodyPr/>
                    <a:lstStyle/>
                    <a:p>
                      <a:pPr algn="ctr"/>
                      <a:r>
                        <a:rPr lang="en-US" sz="1400" dirty="0">
                          <a:solidFill>
                            <a:srgbClr val="2D3436"/>
                          </a:solidFill>
                          <a:latin typeface="Liter" pitchFamily="34" charset="0"/>
                          <a:ea typeface="Liter" pitchFamily="34" charset="-122"/>
                          <a:cs typeface="Liter" pitchFamily="34" charset="-120"/>
                        </a:rPr>
                        <a:t>Ulang prosedur 6-bln; nilai cawan latihan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c>
                  <a:txBody>
                    <a:bodyPr/>
                    <a:lstStyle/>
                    <a:p>
                      <a:pPr algn="ctr"/>
                      <a:r>
                        <a:rPr lang="en-US" sz="1400" dirty="0">
                          <a:solidFill>
                            <a:srgbClr val="2D3436"/>
                          </a:solidFill>
                          <a:latin typeface="Liter" pitchFamily="34" charset="0"/>
                          <a:ea typeface="Liter" pitchFamily="34" charset="-122"/>
                          <a:cs typeface="Liter" pitchFamily="34" charset="-120"/>
                        </a:rPr>
                        <a:t>Status risiko individu, transisi penyusuan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r>
              <a:tr h="853440">
                <a:tc>
                  <a:txBody>
                    <a:bodyPr/>
                    <a:lstStyle/>
                    <a:p>
                      <a:pPr algn="ctr"/>
                      <a:r>
                        <a:rPr lang="en-US" sz="1400" b="1" dirty="0">
                          <a:solidFill>
                            <a:srgbClr val="2D3436"/>
                          </a:solidFill>
                          <a:latin typeface="Liter" pitchFamily="34" charset="0"/>
                          <a:ea typeface="Liter" pitchFamily="34" charset="-122"/>
                          <a:cs typeface="Liter" pitchFamily="34" charset="-120"/>
                        </a:rPr>
                        <a:t>2-6 thn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Nilai diet dan BMI; kaunsel atau rujuk</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Pola diet, risiko obesiti, risiko karies</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r>
            </a:tbl>
          </a:graphicData>
        </a:graphic>
      </p:graphicFrame>
      <p:sp>
        <p:nvSpPr>
          <p:cNvPr id="13" name="Text 10"/>
          <p:cNvSpPr/>
          <p:nvPr/>
        </p:nvSpPr>
        <p:spPr>
          <a:xfrm>
            <a:off x="9398000" y="1498600"/>
            <a:ext cx="5080000" cy="279400"/>
          </a:xfrm>
          <a:prstGeom prst="rect">
            <a:avLst/>
          </a:prstGeom>
          <a:noFill/>
          <a:ln/>
        </p:spPr>
        <p:txBody>
          <a:bodyPr wrap="none" lIns="0" tIns="0" rIns="0" bIns="0" rtlCol="0" anchor="ctr"/>
          <a:lstStyle/>
          <a:p>
            <a:pPr algn="l">
              <a:lnSpc>
                <a:spcPct val="120000"/>
              </a:lnSpc>
            </a:pPr>
            <a:r>
              <a:rPr lang="en-US" sz="1300" spc="200" kern="0" dirty="0">
                <a:solidFill>
                  <a:srgbClr val="C67A3C"/>
                </a:solidFill>
                <a:latin typeface="Quattrocento Sans" pitchFamily="34" charset="0"/>
                <a:ea typeface="Quattrocento Sans" pitchFamily="34" charset="-122"/>
                <a:cs typeface="Quattrocento Sans" pitchFamily="34" charset="-120"/>
              </a:rPr>
              <a:t>GOSOK GIGI DIAWASI</a:t>
            </a:r>
            <a:endParaRPr lang="en-US" sz="1300" dirty="0"/>
          </a:p>
        </p:txBody>
      </p:sp>
      <p:sp>
        <p:nvSpPr>
          <p:cNvPr id="14" name="Shape 11"/>
          <p:cNvSpPr/>
          <p:nvPr/>
        </p:nvSpPr>
        <p:spPr>
          <a:xfrm>
            <a:off x="9398000" y="1905000"/>
            <a:ext cx="6096000" cy="3048000"/>
          </a:xfrm>
          <a:prstGeom prst="roundRect">
            <a:avLst>
              <a:gd name="adj" fmla="val 6000"/>
            </a:avLst>
          </a:prstGeom>
          <a:solidFill>
            <a:srgbClr val="FFFFFF"/>
          </a:solidFill>
          <a:ln/>
          <a:effectLst>
            <a:outerShdw sx="100000" sy="100000" kx="0" ky="0" algn="bl" rotWithShape="0" blurRad="101600" dist="25400" dir="5400000">
              <a:srgbClr val="000000">
                <a:alpha val="3137"/>
              </a:srgbClr>
            </a:outerShdw>
          </a:effectLst>
        </p:spPr>
      </p:sp>
      <p:sp>
        <p:nvSpPr>
          <p:cNvPr id="15" name="Shape 12"/>
          <p:cNvSpPr/>
          <p:nvPr/>
        </p:nvSpPr>
        <p:spPr>
          <a:xfrm>
            <a:off x="9398000" y="1905000"/>
            <a:ext cx="63500" cy="3048000"/>
          </a:xfrm>
          <a:prstGeom prst="rect">
            <a:avLst/>
          </a:prstGeom>
          <a:solidFill>
            <a:srgbClr val="1B4F72"/>
          </a:solidFill>
          <a:ln/>
        </p:spPr>
      </p:sp>
      <p:sp>
        <p:nvSpPr>
          <p:cNvPr id="16" name="Text 13"/>
          <p:cNvSpPr/>
          <p:nvPr/>
        </p:nvSpPr>
        <p:spPr>
          <a:xfrm>
            <a:off x="9677400" y="2057400"/>
            <a:ext cx="5588000" cy="2794000"/>
          </a:xfrm>
          <a:prstGeom prst="rect">
            <a:avLst/>
          </a:prstGeom>
          <a:noFill/>
          <a:ln/>
        </p:spPr>
        <p:txBody>
          <a:bodyPr wrap="square" lIns="0" tIns="0" rIns="0" bIns="0" rtlCol="0" anchor="t"/>
          <a:lstStyle/>
          <a:p>
            <a:pPr algn="l">
              <a:lnSpc>
                <a:spcPct val="160000"/>
              </a:lnSpc>
            </a:pPr>
            <a:r>
              <a:rPr lang="en-US" sz="1400" b="1" dirty="0">
                <a:solidFill>
                  <a:srgbClr val="2D3436"/>
                </a:solidFill>
                <a:latin typeface="Liter" pitchFamily="34" charset="0"/>
                <a:ea typeface="Liter" pitchFamily="34" charset="-122"/>
                <a:cs typeface="Liter" pitchFamily="34" charset="-120"/>
              </a:rPr>
              <a:t>Diawasi ibu bapa</a:t>
            </a:r>
            <a:pPr algn="l">
              <a:lnSpc>
                <a:spcPct val="160000"/>
              </a:lnSpc>
            </a:pPr>
            <a:r>
              <a:rPr lang="en-US" sz="1400" dirty="0">
                <a:solidFill>
                  <a:srgbClr val="2D3436"/>
                </a:solidFill>
                <a:latin typeface="Liter" pitchFamily="34" charset="0"/>
                <a:ea typeface="Liter" pitchFamily="34" charset="-122"/>
                <a:cs typeface="Liter" pitchFamily="34" charset="-120"/>
              </a:rPr>
              <a:t>, dua kali sehari</a:t>
            </a:r>
            <a:endParaRPr lang="en-US" sz="1400" dirty="0"/>
          </a:p>
          <a:p>
            <a:pPr algn="l">
              <a:lnSpc>
                <a:spcPct val="160000"/>
              </a:lnSpc>
            </a:pPr>
            <a:r>
              <a:rPr lang="en-US" sz="1400" dirty="0">
                <a:solidFill>
                  <a:srgbClr val="2D3436"/>
                </a:solidFill>
                <a:latin typeface="Liter" pitchFamily="34" charset="0"/>
                <a:ea typeface="Liter" pitchFamily="34" charset="-122"/>
                <a:cs typeface="Liter" pitchFamily="34" charset="-120"/>
              </a:rPr>
              <a:t>Berus gigi lembut, saiz sesuai umur</a:t>
            </a:r>
            <a:endParaRPr lang="en-US" sz="1400" dirty="0"/>
          </a:p>
          <a:p>
            <a:pPr algn="l">
              <a:lnSpc>
                <a:spcPct val="160000"/>
              </a:lnSpc>
              <a:spcBef>
                <a:spcPts val="600"/>
              </a:spcBef>
            </a:pPr>
            <a:r>
              <a:rPr lang="en-US" sz="1400" dirty="0">
                <a:solidFill>
                  <a:srgbClr val="C67A3C"/>
                </a:solidFill>
                <a:latin typeface="Liter" pitchFamily="34" charset="0"/>
                <a:ea typeface="Liter" pitchFamily="34" charset="-122"/>
                <a:cs typeface="Liter" pitchFamily="34" charset="-120"/>
              </a:rPr>
              <a:t>■</a:t>
            </a:r>
            <a:pPr algn="l">
              <a:lnSpc>
                <a:spcPct val="160000"/>
              </a:lnSpc>
              <a:spcBef>
                <a:spcPts val="600"/>
              </a:spcBef>
            </a:pPr>
            <a:r>
              <a:rPr lang="en-US" sz="1400" dirty="0">
                <a:solidFill>
                  <a:srgbClr val="2D3436"/>
                </a:solidFill>
                <a:latin typeface="Liter" pitchFamily="34" charset="0"/>
                <a:ea typeface="Liter" pitchFamily="34" charset="-122"/>
                <a:cs typeface="Liter" pitchFamily="34" charset="-120"/>
              </a:rPr>
              <a:t> </a:t>
            </a:r>
            <a:pPr algn="l">
              <a:lnSpc>
                <a:spcPct val="160000"/>
              </a:lnSpc>
              <a:spcBef>
                <a:spcPts val="600"/>
              </a:spcBef>
            </a:pPr>
            <a:r>
              <a:rPr lang="en-US" sz="1400" b="1" dirty="0">
                <a:solidFill>
                  <a:srgbClr val="2D3436"/>
                </a:solidFill>
                <a:latin typeface="Liter" pitchFamily="34" charset="0"/>
                <a:ea typeface="Liter" pitchFamily="34" charset="-122"/>
                <a:cs typeface="Liter" pitchFamily="34" charset="-120"/>
              </a:rPr>
              <a:t>&lt; 3 tahun:</a:t>
            </a:r>
            <a:pPr algn="l">
              <a:lnSpc>
                <a:spcPct val="160000"/>
              </a:lnSpc>
              <a:spcBef>
                <a:spcPts val="600"/>
              </a:spcBef>
            </a:pPr>
            <a:r>
              <a:rPr lang="en-US" sz="1400" dirty="0">
                <a:solidFill>
                  <a:srgbClr val="2D3436"/>
                </a:solidFill>
                <a:latin typeface="Liter" pitchFamily="34" charset="0"/>
                <a:ea typeface="Liter" pitchFamily="34" charset="-122"/>
                <a:cs typeface="Liter" pitchFamily="34" charset="-120"/>
              </a:rPr>
              <a:t> saiz smear / beras</a:t>
            </a:r>
            <a:endParaRPr lang="en-US" sz="1400" dirty="0"/>
          </a:p>
          <a:p>
            <a:pPr algn="l">
              <a:lnSpc>
                <a:spcPct val="160000"/>
              </a:lnSpc>
            </a:pPr>
            <a:r>
              <a:rPr lang="en-US" sz="1400" dirty="0">
                <a:solidFill>
                  <a:srgbClr val="C67A3C"/>
                </a:solidFill>
                <a:latin typeface="Liter" pitchFamily="34" charset="0"/>
                <a:ea typeface="Liter" pitchFamily="34" charset="-122"/>
                <a:cs typeface="Liter" pitchFamily="34" charset="-120"/>
              </a:rPr>
              <a:t>■</a:t>
            </a:r>
            <a:pPr algn="l">
              <a:lnSpc>
                <a:spcPct val="160000"/>
              </a:lnSpc>
            </a:pPr>
            <a:r>
              <a:rPr lang="en-US" sz="1400" dirty="0">
                <a:solidFill>
                  <a:srgbClr val="2D3436"/>
                </a:solidFill>
                <a:latin typeface="Liter" pitchFamily="34" charset="0"/>
                <a:ea typeface="Liter" pitchFamily="34" charset="-122"/>
                <a:cs typeface="Liter" pitchFamily="34" charset="-120"/>
              </a:rPr>
              <a:t> </a:t>
            </a:r>
            <a:pPr algn="l">
              <a:lnSpc>
                <a:spcPct val="160000"/>
              </a:lnSpc>
            </a:pPr>
            <a:r>
              <a:rPr lang="en-US" sz="1400" b="1" dirty="0">
                <a:solidFill>
                  <a:srgbClr val="2D3436"/>
                </a:solidFill>
                <a:latin typeface="Liter" pitchFamily="34" charset="0"/>
                <a:ea typeface="Liter" pitchFamily="34" charset="-122"/>
                <a:cs typeface="Liter" pitchFamily="34" charset="-120"/>
              </a:rPr>
              <a:t>3-6 tahun:</a:t>
            </a:r>
            <a:pPr algn="l">
              <a:lnSpc>
                <a:spcPct val="160000"/>
              </a:lnSpc>
            </a:pPr>
            <a:r>
              <a:rPr lang="en-US" sz="1400" dirty="0">
                <a:solidFill>
                  <a:srgbClr val="2D3436"/>
                </a:solidFill>
                <a:latin typeface="Liter" pitchFamily="34" charset="0"/>
                <a:ea typeface="Liter" pitchFamily="34" charset="-122"/>
                <a:cs typeface="Liter" pitchFamily="34" charset="-120"/>
              </a:rPr>
              <a:t> saiz kacang pea</a:t>
            </a:r>
            <a:endParaRPr lang="en-US" sz="1400" dirty="0"/>
          </a:p>
          <a:p>
            <a:pPr algn="l">
              <a:lnSpc>
                <a:spcPct val="160000"/>
              </a:lnSpc>
              <a:spcBef>
                <a:spcPts val="600"/>
              </a:spcBef>
            </a:pPr>
            <a:r>
              <a:rPr lang="en-US" sz="1400" dirty="0">
                <a:solidFill>
                  <a:srgbClr val="1B4F72"/>
                </a:solidFill>
                <a:latin typeface="Liter" pitchFamily="34" charset="0"/>
                <a:ea typeface="Liter" pitchFamily="34" charset="-122"/>
                <a:cs typeface="Liter" pitchFamily="34" charset="-120"/>
              </a:rPr>
              <a:t>★</a:t>
            </a:r>
            <a:pPr algn="l">
              <a:lnSpc>
                <a:spcPct val="160000"/>
              </a:lnSpc>
              <a:spcBef>
                <a:spcPts val="600"/>
              </a:spcBef>
            </a:pPr>
            <a:r>
              <a:rPr lang="en-US" sz="1400" dirty="0">
                <a:solidFill>
                  <a:srgbClr val="2D3436"/>
                </a:solidFill>
                <a:latin typeface="Liter" pitchFamily="34" charset="0"/>
                <a:ea typeface="Liter" pitchFamily="34" charset="-122"/>
                <a:cs typeface="Liter" pitchFamily="34" charset="-120"/>
              </a:rPr>
              <a:t> Awasi sehingga </a:t>
            </a:r>
            <a:pPr algn="l">
              <a:lnSpc>
                <a:spcPct val="160000"/>
              </a:lnSpc>
              <a:spcBef>
                <a:spcPts val="600"/>
              </a:spcBef>
            </a:pPr>
            <a:r>
              <a:rPr lang="en-US" sz="1400" b="1" dirty="0">
                <a:solidFill>
                  <a:srgbClr val="2D3436"/>
                </a:solidFill>
                <a:latin typeface="Liter" pitchFamily="34" charset="0"/>
                <a:ea typeface="Liter" pitchFamily="34" charset="-122"/>
                <a:cs typeface="Liter" pitchFamily="34" charset="-120"/>
              </a:rPr>
              <a:t>7 tahun</a:t>
            </a:r>
            <a:pPr algn="l">
              <a:lnSpc>
                <a:spcPct val="160000"/>
              </a:lnSpc>
              <a:spcBef>
                <a:spcPts val="600"/>
              </a:spcBef>
            </a:pPr>
            <a:r>
              <a:rPr lang="en-US" sz="1400" dirty="0">
                <a:solidFill>
                  <a:srgbClr val="2D3436"/>
                </a:solidFill>
                <a:latin typeface="Liter" pitchFamily="34" charset="0"/>
                <a:ea typeface="Liter" pitchFamily="34" charset="-122"/>
                <a:cs typeface="Liter" pitchFamily="34" charset="-120"/>
              </a:rPr>
              <a:t> (NHSE, 2021)</a:t>
            </a:r>
            <a:endParaRPr lang="en-US" sz="1400" dirty="0"/>
          </a:p>
          <a:p>
            <a:pPr algn="l">
              <a:lnSpc>
                <a:spcPct val="160000"/>
              </a:lnSpc>
            </a:pPr>
            <a:r>
              <a:rPr lang="en-US" sz="1400" dirty="0">
                <a:solidFill>
                  <a:srgbClr val="1B4F72"/>
                </a:solidFill>
                <a:latin typeface="Liter" pitchFamily="34" charset="0"/>
                <a:ea typeface="Liter" pitchFamily="34" charset="-122"/>
                <a:cs typeface="Liter" pitchFamily="34" charset="-120"/>
              </a:rPr>
              <a:t>★</a:t>
            </a:r>
            <a:pPr algn="l">
              <a:lnSpc>
                <a:spcPct val="160000"/>
              </a:lnSpc>
            </a:pPr>
            <a:r>
              <a:rPr lang="en-US" sz="1400" dirty="0">
                <a:solidFill>
                  <a:srgbClr val="2D3436"/>
                </a:solidFill>
                <a:latin typeface="Liter" pitchFamily="34" charset="0"/>
                <a:ea typeface="Liter" pitchFamily="34" charset="-122"/>
                <a:cs typeface="Liter" pitchFamily="34" charset="-120"/>
              </a:rPr>
              <a:t> Ludah — </a:t>
            </a:r>
            <a:pPr algn="l">
              <a:lnSpc>
                <a:spcPct val="160000"/>
              </a:lnSpc>
            </a:pPr>
            <a:r>
              <a:rPr lang="en-US" sz="1400" b="1" dirty="0">
                <a:solidFill>
                  <a:srgbClr val="2D3436"/>
                </a:solidFill>
                <a:latin typeface="Liter" pitchFamily="34" charset="0"/>
                <a:ea typeface="Liter" pitchFamily="34" charset="-122"/>
                <a:cs typeface="Liter" pitchFamily="34" charset="-120"/>
              </a:rPr>
              <a:t>jangan bilas</a:t>
            </a:r>
            <a:endParaRPr lang="en-US" sz="1400" dirty="0"/>
          </a:p>
        </p:txBody>
      </p:sp>
      <p:sp>
        <p:nvSpPr>
          <p:cNvPr id="17" name="Text 14"/>
          <p:cNvSpPr/>
          <p:nvPr/>
        </p:nvSpPr>
        <p:spPr>
          <a:xfrm>
            <a:off x="762000" y="5270500"/>
            <a:ext cx="6350000" cy="279400"/>
          </a:xfrm>
          <a:prstGeom prst="rect">
            <a:avLst/>
          </a:prstGeom>
          <a:noFill/>
          <a:ln/>
        </p:spPr>
        <p:txBody>
          <a:bodyPr wrap="none" lIns="0" tIns="0" rIns="0" bIns="0" rtlCol="0" anchor="ctr"/>
          <a:lstStyle/>
          <a:p>
            <a:pPr algn="l">
              <a:lnSpc>
                <a:spcPct val="120000"/>
              </a:lnSpc>
            </a:pPr>
            <a:r>
              <a:rPr lang="en-US" sz="1300" spc="200" kern="0" dirty="0">
                <a:solidFill>
                  <a:srgbClr val="C67A3C"/>
                </a:solidFill>
                <a:latin typeface="Quattrocento Sans" pitchFamily="34" charset="0"/>
                <a:ea typeface="Quattrocento Sans" pitchFamily="34" charset="-122"/>
                <a:cs typeface="Quattrocento Sans" pitchFamily="34" charset="-120"/>
              </a:rPr>
              <a:t>AGEN KAWALAN PLAK KIMIA</a:t>
            </a:r>
            <a:endParaRPr lang="en-US" sz="1300" dirty="0"/>
          </a:p>
        </p:txBody>
      </p:sp>
      <p:sp>
        <p:nvSpPr>
          <p:cNvPr id="18" name="Shape 15"/>
          <p:cNvSpPr/>
          <p:nvPr/>
        </p:nvSpPr>
        <p:spPr>
          <a:xfrm>
            <a:off x="762000" y="5689600"/>
            <a:ext cx="14732000" cy="2476500"/>
          </a:xfrm>
          <a:prstGeom prst="roundRect">
            <a:avLst>
              <a:gd name="adj" fmla="val 4000"/>
            </a:avLst>
          </a:prstGeom>
          <a:solidFill>
            <a:srgbClr val="FFFFFF"/>
          </a:solidFill>
          <a:ln/>
          <a:effectLst>
            <a:outerShdw sx="100000" sy="100000" kx="0" ky="0" algn="bl" rotWithShape="0" blurRad="76200" dist="25400" dir="5400000">
              <a:srgbClr val="000000">
                <a:alpha val="2353"/>
              </a:srgbClr>
            </a:outerShdw>
          </a:effectLst>
        </p:spPr>
      </p:sp>
      <p:sp>
        <p:nvSpPr>
          <p:cNvPr id="19" name="Text 16"/>
          <p:cNvSpPr/>
          <p:nvPr/>
        </p:nvSpPr>
        <p:spPr>
          <a:xfrm>
            <a:off x="1041400" y="5842000"/>
            <a:ext cx="14173200" cy="2222500"/>
          </a:xfrm>
          <a:prstGeom prst="rect">
            <a:avLst/>
          </a:prstGeom>
          <a:noFill/>
          <a:ln/>
        </p:spPr>
        <p:txBody>
          <a:bodyPr wrap="square" lIns="0" tIns="0" rIns="0" bIns="0" rtlCol="0" anchor="t"/>
          <a:lstStyle/>
          <a:p>
            <a:pPr algn="l">
              <a:lnSpc>
                <a:spcPct val="165000"/>
              </a:lnSpc>
            </a:pPr>
            <a:r>
              <a:rPr lang="en-US" sz="1500" dirty="0">
                <a:solidFill>
                  <a:srgbClr val="2D3436"/>
                </a:solidFill>
                <a:latin typeface="Liter" pitchFamily="34" charset="0"/>
                <a:ea typeface="Liter" pitchFamily="34" charset="-122"/>
                <a:cs typeface="Liter" pitchFamily="34" charset="-120"/>
              </a:rPr>
              <a:t>Agen kimia memainkan peranan sebagai </a:t>
            </a:r>
            <a:pPr algn="l">
              <a:lnSpc>
                <a:spcPct val="165000"/>
              </a:lnSpc>
            </a:pPr>
            <a:r>
              <a:rPr lang="en-US" sz="1500" b="1" dirty="0">
                <a:solidFill>
                  <a:srgbClr val="2D3436"/>
                </a:solidFill>
                <a:latin typeface="Liter" pitchFamily="34" charset="0"/>
                <a:ea typeface="Liter" pitchFamily="34" charset="-122"/>
                <a:cs typeface="Liter" pitchFamily="34" charset="-120"/>
              </a:rPr>
              <a:t>adjunct kepada kawalan plak mekanikal</a:t>
            </a:r>
            <a:pPr algn="l">
              <a:lnSpc>
                <a:spcPct val="165000"/>
              </a:lnSpc>
            </a:pPr>
            <a:r>
              <a:rPr lang="en-US" sz="1500" dirty="0">
                <a:solidFill>
                  <a:srgbClr val="2D3436"/>
                </a:solidFill>
                <a:latin typeface="Liter" pitchFamily="34" charset="0"/>
                <a:ea typeface="Liter" pitchFamily="34" charset="-122"/>
                <a:cs typeface="Liter" pitchFamily="34" charset="-120"/>
              </a:rPr>
              <a:t> (Wang et al., 2017; Vyas et al., 2021):</a:t>
            </a:r>
            <a:endParaRPr lang="en-US" sz="1500" dirty="0"/>
          </a:p>
          <a:p>
            <a:pPr algn="l">
              <a:lnSpc>
                <a:spcPct val="165000"/>
              </a:lnSpc>
              <a:spcBef>
                <a:spcPts val="600"/>
              </a:spcBef>
            </a:pPr>
            <a:r>
              <a:rPr lang="en-US" sz="1500" b="1" dirty="0">
                <a:solidFill>
                  <a:srgbClr val="1B4F72"/>
                </a:solidFill>
                <a:latin typeface="Liter" pitchFamily="34" charset="0"/>
                <a:ea typeface="Liter" pitchFamily="34" charset="-122"/>
                <a:cs typeface="Liter" pitchFamily="34" charset="-120"/>
              </a:rPr>
              <a:t>Chlorhexidine</a:t>
            </a:r>
            <a:pPr algn="l">
              <a:lnSpc>
                <a:spcPct val="165000"/>
              </a:lnSpc>
              <a:spcBef>
                <a:spcPts val="600"/>
              </a:spcBef>
            </a:pPr>
            <a:r>
              <a:rPr lang="en-US" sz="1500" dirty="0">
                <a:solidFill>
                  <a:srgbClr val="2D3436"/>
                </a:solidFill>
                <a:latin typeface="Liter" pitchFamily="34" charset="0"/>
                <a:ea typeface="Liter" pitchFamily="34" charset="-122"/>
                <a:cs typeface="Liter" pitchFamily="34" charset="-120"/>
              </a:rPr>
              <a:t> — gel, varnish, bilasan   |   </a:t>
            </a:r>
            <a:pPr algn="l">
              <a:lnSpc>
                <a:spcPct val="165000"/>
              </a:lnSpc>
              <a:spcBef>
                <a:spcPts val="600"/>
              </a:spcBef>
            </a:pPr>
            <a:r>
              <a:rPr lang="en-US" sz="1500" b="1" dirty="0">
                <a:solidFill>
                  <a:srgbClr val="1B4F72"/>
                </a:solidFill>
                <a:latin typeface="Liter" pitchFamily="34" charset="0"/>
                <a:ea typeface="Liter" pitchFamily="34" charset="-122"/>
                <a:cs typeface="Liter" pitchFamily="34" charset="-120"/>
              </a:rPr>
              <a:t>Xylitol</a:t>
            </a:r>
            <a:pPr algn="l">
              <a:lnSpc>
                <a:spcPct val="165000"/>
              </a:lnSpc>
              <a:spcBef>
                <a:spcPts val="600"/>
              </a:spcBef>
            </a:pPr>
            <a:r>
              <a:rPr lang="en-US" sz="1500" dirty="0">
                <a:solidFill>
                  <a:srgbClr val="2D3436"/>
                </a:solidFill>
                <a:latin typeface="Liter" pitchFamily="34" charset="0"/>
                <a:ea typeface="Liter" pitchFamily="34" charset="-122"/>
                <a:cs typeface="Liter" pitchFamily="34" charset="-120"/>
              </a:rPr>
              <a:t> — tablet, wipes   |   </a:t>
            </a:r>
            <a:pPr algn="l">
              <a:lnSpc>
                <a:spcPct val="165000"/>
              </a:lnSpc>
              <a:spcBef>
                <a:spcPts val="600"/>
              </a:spcBef>
            </a:pPr>
            <a:r>
              <a:rPr lang="en-US" sz="1500" b="1" dirty="0">
                <a:solidFill>
                  <a:srgbClr val="1B4F72"/>
                </a:solidFill>
                <a:latin typeface="Liter" pitchFamily="34" charset="0"/>
                <a:ea typeface="Liter" pitchFamily="34" charset="-122"/>
                <a:cs typeface="Liter" pitchFamily="34" charset="-120"/>
              </a:rPr>
              <a:t>Triclosan</a:t>
            </a:r>
            <a:pPr algn="l">
              <a:lnSpc>
                <a:spcPct val="165000"/>
              </a:lnSpc>
              <a:spcBef>
                <a:spcPts val="600"/>
              </a:spcBef>
            </a:pPr>
            <a:r>
              <a:rPr lang="en-US" sz="1500" dirty="0">
                <a:solidFill>
                  <a:srgbClr val="2D3436"/>
                </a:solidFill>
                <a:latin typeface="Liter" pitchFamily="34" charset="0"/>
                <a:ea typeface="Liter" pitchFamily="34" charset="-122"/>
                <a:cs typeface="Liter" pitchFamily="34" charset="-120"/>
              </a:rPr>
              <a:t> — 0.3% varnish</a:t>
            </a:r>
            <a:endParaRPr lang="en-US" sz="1500" dirty="0"/>
          </a:p>
          <a:p>
            <a:pPr algn="l">
              <a:lnSpc>
                <a:spcPct val="165000"/>
              </a:lnSpc>
              <a:spcBef>
                <a:spcPts val="1000"/>
              </a:spcBef>
            </a:pPr>
            <a:r>
              <a:rPr lang="en-US" sz="1500" b="1" dirty="0">
                <a:solidFill>
                  <a:srgbClr val="2D3436"/>
                </a:solidFill>
                <a:latin typeface="Liter" pitchFamily="34" charset="0"/>
                <a:ea typeface="Liter" pitchFamily="34" charset="-122"/>
                <a:cs typeface="Liter" pitchFamily="34" charset="-120"/>
              </a:rPr>
              <a:t>SYORAN 7:</a:t>
            </a:r>
            <a:pPr algn="l">
              <a:lnSpc>
                <a:spcPct val="165000"/>
              </a:lnSpc>
              <a:spcBef>
                <a:spcPts val="1000"/>
              </a:spcBef>
            </a:pPr>
            <a:r>
              <a:rPr lang="en-US" sz="1500" dirty="0">
                <a:solidFill>
                  <a:srgbClr val="2D3436"/>
                </a:solidFill>
                <a:latin typeface="Liter" pitchFamily="34" charset="0"/>
                <a:ea typeface="Liter" pitchFamily="34" charset="-122"/>
                <a:cs typeface="Liter" pitchFamily="34" charset="-120"/>
              </a:rPr>
              <a:t> Kawalan plak mekanikal dengan berus elektrik atau manual hendaklah digunakan. Agen kimia boleh dipertimbangkan sebagai adjunct.</a:t>
            </a:r>
            <a:endParaRPr lang="en-US" sz="1500" dirty="0"/>
          </a:p>
          <a:p>
            <a:pPr algn="l">
              <a:lnSpc>
                <a:spcPct val="165000"/>
              </a:lnSpc>
              <a:spcBef>
                <a:spcPts val="600"/>
              </a:spcBef>
            </a:pPr>
            <a:r>
              <a:rPr lang="en-US" sz="1500" b="1" dirty="0">
                <a:solidFill>
                  <a:srgbClr val="2D3436"/>
                </a:solidFill>
                <a:latin typeface="Liter" pitchFamily="34" charset="0"/>
                <a:ea typeface="Liter" pitchFamily="34" charset="-122"/>
                <a:cs typeface="Liter" pitchFamily="34" charset="-120"/>
              </a:rPr>
              <a:t>SYORAN 8:</a:t>
            </a:r>
            <a:pPr algn="l">
              <a:lnSpc>
                <a:spcPct val="165000"/>
              </a:lnSpc>
              <a:spcBef>
                <a:spcPts val="600"/>
              </a:spcBef>
            </a:pPr>
            <a:r>
              <a:rPr lang="en-US" sz="1500" dirty="0">
                <a:solidFill>
                  <a:srgbClr val="2D3436"/>
                </a:solidFill>
                <a:latin typeface="Liter" pitchFamily="34" charset="0"/>
                <a:ea typeface="Liter" pitchFamily="34" charset="-122"/>
                <a:cs typeface="Liter" pitchFamily="34" charset="-120"/>
              </a:rPr>
              <a:t> Gosok gigi hendaklah dimulakan sebaik gigi susu tumbuh, dilakukan sekurang-kurangnya dua kali sehari, dengan ubat gigi </a:t>
            </a:r>
            <a:pPr algn="l">
              <a:lnSpc>
                <a:spcPct val="165000"/>
              </a:lnSpc>
              <a:spcBef>
                <a:spcPts val="600"/>
              </a:spcBef>
            </a:pPr>
            <a:r>
              <a:rPr lang="en-US" sz="1500" b="1" dirty="0">
                <a:solidFill>
                  <a:srgbClr val="2D3436"/>
                </a:solidFill>
                <a:latin typeface="Liter" pitchFamily="34" charset="0"/>
                <a:ea typeface="Liter" pitchFamily="34" charset="-122"/>
                <a:cs typeface="Liter" pitchFamily="34" charset="-120"/>
              </a:rPr>
              <a:t>1000-1500 ppm Fluoride</a:t>
            </a:r>
            <a:pPr algn="l">
              <a:lnSpc>
                <a:spcPct val="165000"/>
              </a:lnSpc>
              <a:spcBef>
                <a:spcPts val="600"/>
              </a:spcBef>
            </a:pPr>
            <a:r>
              <a:rPr lang="en-US" sz="1500" dirty="0">
                <a:solidFill>
                  <a:srgbClr val="2D3436"/>
                </a:solidFill>
                <a:latin typeface="Liter" pitchFamily="34" charset="0"/>
                <a:ea typeface="Liter" pitchFamily="34" charset="-122"/>
                <a:cs typeface="Liter" pitchFamily="34" charset="-120"/>
              </a:rPr>
              <a:t>, diawasi oleh dewasa.</a:t>
            </a:r>
            <a:endParaRPr lang="en-US" sz="1500" dirty="0"/>
          </a:p>
        </p:txBody>
      </p:sp>
      <p:sp>
        <p:nvSpPr>
          <p:cNvPr id="20" name="Shape 17"/>
          <p:cNvSpPr/>
          <p:nvPr/>
        </p:nvSpPr>
        <p:spPr>
          <a:xfrm>
            <a:off x="762000" y="8763000"/>
            <a:ext cx="14732000" cy="12700"/>
          </a:xfrm>
          <a:prstGeom prst="rect">
            <a:avLst/>
          </a:prstGeom>
          <a:solidFill>
            <a:srgbClr val="E8E2DA"/>
          </a:solidFill>
          <a:ln/>
        </p:spPr>
      </p:sp>
      <p:sp>
        <p:nvSpPr>
          <p:cNvPr id="21" name="Text 18"/>
          <p:cNvSpPr/>
          <p:nvPr/>
        </p:nvSpPr>
        <p:spPr>
          <a:xfrm>
            <a:off x="11176000" y="8826500"/>
            <a:ext cx="4318000" cy="228600"/>
          </a:xfrm>
          <a:prstGeom prst="rect">
            <a:avLst/>
          </a:prstGeom>
          <a:noFill/>
          <a:ln/>
        </p:spPr>
        <p:txBody>
          <a:bodyPr wrap="none" lIns="0" tIns="0" rIns="0" bIns="0" rtlCol="0" anchor="ctr"/>
          <a:lstStyle/>
          <a:p>
            <a:pPr algn="r">
              <a:lnSpc>
                <a:spcPct val="120000"/>
              </a:lnSpc>
            </a:pPr>
            <a:r>
              <a:rPr lang="en-US" sz="1100" dirty="0">
                <a:solidFill>
                  <a:srgbClr val="7F8C8D"/>
                </a:solidFill>
                <a:latin typeface="Liter" pitchFamily="34" charset="0"/>
                <a:ea typeface="Liter" pitchFamily="34" charset="-122"/>
                <a:cs typeface="Liter" pitchFamily="34" charset="-120"/>
              </a:rPr>
              <a:t>Klinik Pergigian Dato Keramat | CPG ECC</a:t>
            </a:r>
            <a:endParaRPr lang="en-US" sz="1100" dirty="0"/>
          </a:p>
        </p:txBody>
      </p:sp>
      <p:pic>
        <p:nvPicPr>
          <p:cNvPr id="22" name="Image 0" descr="https://kimi-img.moonshot.cn/pub/slides/okc/badodhkogb7vs/mnt/agents/output/cpg-ecc/images/4_KKM_BusinessToday.png">    </p:cNvPr>
          <p:cNvPicPr>
            <a:picLocks noChangeAspect="1"/>
          </p:cNvPicPr>
          <p:nvPr/>
        </p:nvPicPr>
        <p:blipFill>
          <a:blip r:embed="rId1">
            <a:alphaModFix amt="50000"/>
          </a:blip>
          <a:srcRect l="0" r="0" t="0" b="0"/>
          <a:stretch/>
        </p:blipFill>
        <p:spPr>
          <a:xfrm>
            <a:off x="762000" y="8788400"/>
            <a:ext cx="889000" cy="279400"/>
          </a:xfrm>
          <a:prstGeom prst="rect">
            <a:avLst/>
          </a:prstGeom>
        </p:spPr>
      </p:pic>
    </p:spTree>
  </p:cSld>
  <p:clrMapOvr>
    <a:masterClrMapping/>
  </p:clrMapOvr>
  <p:transition>
    <p:fade/>
    <p:spd val="med"/>
  </p:transition>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1EC"/>
        </a:solidFill>
      </p:bgPr>
    </p:bg>
    <p:spTree>
      <p:nvGrpSpPr>
        <p:cNvPr id="1" name=""/>
        <p:cNvGrpSpPr/>
        <p:nvPr/>
      </p:nvGrpSpPr>
      <p:grpSpPr>
        <a:xfrm>
          <a:off x="0" y="0"/>
          <a:ext cx="0" cy="0"/>
          <a:chOff x="0" y="0"/>
          <a:chExt cx="0" cy="0"/>
        </a:xfrm>
      </p:grpSpPr>
      <p:sp>
        <p:nvSpPr>
          <p:cNvPr id="2" name="Shape 0"/>
          <p:cNvSpPr/>
          <p:nvPr/>
        </p:nvSpPr>
        <p:spPr>
          <a:xfrm>
            <a:off x="0" y="0"/>
            <a:ext cx="16256000" cy="508000"/>
          </a:xfrm>
          <a:prstGeom prst="rect">
            <a:avLst/>
          </a:prstGeom>
          <a:solidFill>
            <a:srgbClr val="1B4F72"/>
          </a:solidFill>
          <a:ln/>
        </p:spPr>
      </p:sp>
      <p:sp>
        <p:nvSpPr>
          <p:cNvPr id="3" name="Text 1"/>
          <p:cNvSpPr/>
          <p:nvPr/>
        </p:nvSpPr>
        <p:spPr>
          <a:xfrm>
            <a:off x="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PENGENALAN</a:t>
            </a:r>
            <a:endParaRPr lang="en-US" sz="1200" dirty="0"/>
          </a:p>
        </p:txBody>
      </p:sp>
      <p:sp>
        <p:nvSpPr>
          <p:cNvPr id="4" name="Text 2"/>
          <p:cNvSpPr/>
          <p:nvPr/>
        </p:nvSpPr>
        <p:spPr>
          <a:xfrm>
            <a:off x="32512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FAKTOR RISIKO</a:t>
            </a:r>
            <a:endParaRPr lang="en-US" sz="1200" dirty="0"/>
          </a:p>
        </p:txBody>
      </p:sp>
      <p:sp>
        <p:nvSpPr>
          <p:cNvPr id="5" name="Text 3"/>
          <p:cNvSpPr/>
          <p:nvPr/>
        </p:nvSpPr>
        <p:spPr>
          <a:xfrm>
            <a:off x="65024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PEMERIKSAAN</a:t>
            </a:r>
            <a:endParaRPr lang="en-US" sz="1200" dirty="0"/>
          </a:p>
        </p:txBody>
      </p:sp>
      <p:sp>
        <p:nvSpPr>
          <p:cNvPr id="6" name="Text 4"/>
          <p:cNvSpPr/>
          <p:nvPr/>
        </p:nvSpPr>
        <p:spPr>
          <a:xfrm>
            <a:off x="97536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PENCEGAHAN</a:t>
            </a:r>
            <a:endParaRPr lang="en-US" sz="1200" dirty="0"/>
          </a:p>
        </p:txBody>
      </p:sp>
      <p:sp>
        <p:nvSpPr>
          <p:cNvPr id="7" name="Text 5"/>
          <p:cNvSpPr/>
          <p:nvPr/>
        </p:nvSpPr>
        <p:spPr>
          <a:xfrm>
            <a:off x="130048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RAWATAN</a:t>
            </a:r>
            <a:endParaRPr lang="en-US" sz="1200" dirty="0"/>
          </a:p>
        </p:txBody>
      </p:sp>
      <p:sp>
        <p:nvSpPr>
          <p:cNvPr id="8" name="Shape 6"/>
          <p:cNvSpPr/>
          <p:nvPr/>
        </p:nvSpPr>
        <p:spPr>
          <a:xfrm>
            <a:off x="9753600" y="508000"/>
            <a:ext cx="3251200" cy="38100"/>
          </a:xfrm>
          <a:prstGeom prst="rect">
            <a:avLst/>
          </a:prstGeom>
          <a:solidFill>
            <a:srgbClr val="C67A3C"/>
          </a:solidFill>
          <a:ln/>
        </p:spPr>
      </p:sp>
      <p:sp>
        <p:nvSpPr>
          <p:cNvPr id="9" name="Text 7"/>
          <p:cNvSpPr/>
          <p:nvPr/>
        </p:nvSpPr>
        <p:spPr>
          <a:xfrm>
            <a:off x="762000" y="698500"/>
            <a:ext cx="10160000" cy="482600"/>
          </a:xfrm>
          <a:prstGeom prst="rect">
            <a:avLst/>
          </a:prstGeom>
          <a:noFill/>
          <a:ln/>
        </p:spPr>
        <p:txBody>
          <a:bodyPr wrap="none" lIns="0" tIns="0" rIns="0" bIns="0" rtlCol="0" anchor="ctr"/>
          <a:lstStyle/>
          <a:p>
            <a:pPr algn="l">
              <a:lnSpc>
                <a:spcPct val="120000"/>
              </a:lnSpc>
            </a:pPr>
            <a:r>
              <a:rPr lang="en-US" sz="2800" dirty="0">
                <a:solidFill>
                  <a:srgbClr val="1B4F72"/>
                </a:solidFill>
                <a:latin typeface="Liter" pitchFamily="34" charset="0"/>
                <a:ea typeface="Liter" pitchFamily="34" charset="-122"/>
                <a:cs typeface="Liter" pitchFamily="34" charset="-120"/>
              </a:rPr>
              <a:t>Pendidikan Kesihatan Oral &amp; Intervensi Tingkah Laku</a:t>
            </a:r>
            <a:endParaRPr lang="en-US" sz="2800" dirty="0"/>
          </a:p>
        </p:txBody>
      </p:sp>
      <p:sp>
        <p:nvSpPr>
          <p:cNvPr id="10" name="Shape 8"/>
          <p:cNvSpPr/>
          <p:nvPr/>
        </p:nvSpPr>
        <p:spPr>
          <a:xfrm>
            <a:off x="762000" y="1231900"/>
            <a:ext cx="635000" cy="38100"/>
          </a:xfrm>
          <a:prstGeom prst="rect">
            <a:avLst/>
          </a:prstGeom>
          <a:solidFill>
            <a:srgbClr val="C67A3C"/>
          </a:solidFill>
          <a:ln/>
        </p:spPr>
      </p:sp>
      <p:sp>
        <p:nvSpPr>
          <p:cNvPr id="11" name="Shape 9"/>
          <p:cNvSpPr/>
          <p:nvPr/>
        </p:nvSpPr>
        <p:spPr>
          <a:xfrm>
            <a:off x="762000" y="1498600"/>
            <a:ext cx="7112000" cy="2540000"/>
          </a:xfrm>
          <a:prstGeom prst="roundRect">
            <a:avLst>
              <a:gd name="adj" fmla="val 6000"/>
            </a:avLst>
          </a:prstGeom>
          <a:solidFill>
            <a:srgbClr val="FFFFFF"/>
          </a:solidFill>
          <a:ln/>
          <a:effectLst>
            <a:outerShdw sx="100000" sy="100000" kx="0" ky="0" algn="bl" rotWithShape="0" blurRad="101600" dist="25400" dir="5400000">
              <a:srgbClr val="000000">
                <a:alpha val="3137"/>
              </a:srgbClr>
            </a:outerShdw>
          </a:effectLst>
        </p:spPr>
      </p:sp>
      <p:sp>
        <p:nvSpPr>
          <p:cNvPr id="12" name="Shape 10"/>
          <p:cNvSpPr/>
          <p:nvPr/>
        </p:nvSpPr>
        <p:spPr>
          <a:xfrm>
            <a:off x="762000" y="1498600"/>
            <a:ext cx="63500" cy="2540000"/>
          </a:xfrm>
          <a:prstGeom prst="rect">
            <a:avLst/>
          </a:prstGeom>
          <a:solidFill>
            <a:srgbClr val="1B4F72"/>
          </a:solidFill>
          <a:ln/>
        </p:spPr>
      </p:sp>
      <p:sp>
        <p:nvSpPr>
          <p:cNvPr id="13" name="Shape 11"/>
          <p:cNvSpPr/>
          <p:nvPr/>
        </p:nvSpPr>
        <p:spPr>
          <a:xfrm>
            <a:off x="1041400" y="1676400"/>
            <a:ext cx="330200" cy="330200"/>
          </a:xfrm>
          <a:custGeom>
            <a:avLst/>
            <a:gdLst/>
            <a:ahLst/>
            <a:cxnLst/>
            <a:rect l="l" t="t" r="r" b="b"/>
            <a:pathLst>
              <a:path w="330200" h="330200">
                <a:moveTo>
                  <a:pt x="66040" y="61912"/>
                </a:moveTo>
                <a:cubicBezTo>
                  <a:pt x="66040" y="39147"/>
                  <a:pt x="80847" y="20638"/>
                  <a:pt x="99060" y="20638"/>
                </a:cubicBezTo>
                <a:lnTo>
                  <a:pt x="280670" y="20638"/>
                </a:lnTo>
                <a:cubicBezTo>
                  <a:pt x="298883" y="20638"/>
                  <a:pt x="313690" y="39147"/>
                  <a:pt x="313690" y="61912"/>
                </a:cubicBezTo>
                <a:lnTo>
                  <a:pt x="313690" y="216694"/>
                </a:lnTo>
                <a:lnTo>
                  <a:pt x="264160" y="216694"/>
                </a:lnTo>
                <a:lnTo>
                  <a:pt x="264160" y="206375"/>
                </a:lnTo>
                <a:cubicBezTo>
                  <a:pt x="264160" y="194960"/>
                  <a:pt x="256782" y="185738"/>
                  <a:pt x="247650" y="185738"/>
                </a:cubicBezTo>
                <a:lnTo>
                  <a:pt x="214630" y="185738"/>
                </a:lnTo>
                <a:cubicBezTo>
                  <a:pt x="205498" y="185738"/>
                  <a:pt x="198120" y="194960"/>
                  <a:pt x="198120" y="206375"/>
                </a:cubicBezTo>
                <a:lnTo>
                  <a:pt x="198120" y="216694"/>
                </a:lnTo>
                <a:lnTo>
                  <a:pt x="131512" y="216694"/>
                </a:lnTo>
                <a:cubicBezTo>
                  <a:pt x="137136" y="204569"/>
                  <a:pt x="140335" y="190445"/>
                  <a:pt x="140335" y="175419"/>
                </a:cubicBezTo>
                <a:cubicBezTo>
                  <a:pt x="140335" y="129823"/>
                  <a:pt x="110772" y="92869"/>
                  <a:pt x="74295" y="92869"/>
                </a:cubicBezTo>
                <a:cubicBezTo>
                  <a:pt x="71509" y="92869"/>
                  <a:pt x="68723" y="93062"/>
                  <a:pt x="66040" y="93514"/>
                </a:cubicBezTo>
                <a:lnTo>
                  <a:pt x="66040" y="61912"/>
                </a:lnTo>
                <a:close/>
                <a:moveTo>
                  <a:pt x="171807" y="288925"/>
                </a:moveTo>
                <a:cubicBezTo>
                  <a:pt x="169176" y="273318"/>
                  <a:pt x="163397" y="259194"/>
                  <a:pt x="155246" y="247650"/>
                </a:cubicBezTo>
                <a:lnTo>
                  <a:pt x="313690" y="247650"/>
                </a:lnTo>
                <a:cubicBezTo>
                  <a:pt x="313690" y="270416"/>
                  <a:pt x="298883" y="288925"/>
                  <a:pt x="280670" y="288925"/>
                </a:cubicBezTo>
                <a:lnTo>
                  <a:pt x="171807" y="288925"/>
                </a:lnTo>
                <a:close/>
                <a:moveTo>
                  <a:pt x="33020" y="175419"/>
                </a:moveTo>
                <a:cubicBezTo>
                  <a:pt x="33020" y="146943"/>
                  <a:pt x="51515" y="123825"/>
                  <a:pt x="74295" y="123825"/>
                </a:cubicBezTo>
                <a:cubicBezTo>
                  <a:pt x="97075" y="123825"/>
                  <a:pt x="115570" y="146943"/>
                  <a:pt x="115570" y="175419"/>
                </a:cubicBezTo>
                <a:cubicBezTo>
                  <a:pt x="115570" y="203894"/>
                  <a:pt x="97075" y="227013"/>
                  <a:pt x="74295" y="227013"/>
                </a:cubicBezTo>
                <a:cubicBezTo>
                  <a:pt x="51515" y="227013"/>
                  <a:pt x="33020" y="203894"/>
                  <a:pt x="33020" y="175419"/>
                </a:cubicBezTo>
                <a:close/>
                <a:moveTo>
                  <a:pt x="0" y="309563"/>
                </a:moveTo>
                <a:cubicBezTo>
                  <a:pt x="0" y="275382"/>
                  <a:pt x="22185" y="247650"/>
                  <a:pt x="49530" y="247650"/>
                </a:cubicBezTo>
                <a:lnTo>
                  <a:pt x="99060" y="247650"/>
                </a:lnTo>
                <a:cubicBezTo>
                  <a:pt x="126405" y="247650"/>
                  <a:pt x="148590" y="275382"/>
                  <a:pt x="148590" y="309563"/>
                </a:cubicBezTo>
                <a:cubicBezTo>
                  <a:pt x="148590" y="320978"/>
                  <a:pt x="141212" y="330200"/>
                  <a:pt x="132080" y="330200"/>
                </a:cubicBezTo>
                <a:lnTo>
                  <a:pt x="16510" y="330200"/>
                </a:lnTo>
                <a:cubicBezTo>
                  <a:pt x="7378" y="330200"/>
                  <a:pt x="0" y="320978"/>
                  <a:pt x="0" y="309563"/>
                </a:cubicBezTo>
                <a:close/>
              </a:path>
            </a:pathLst>
          </a:custGeom>
          <a:solidFill>
            <a:srgbClr val="1B4F72"/>
          </a:solidFill>
          <a:ln/>
        </p:spPr>
      </p:sp>
      <p:sp>
        <p:nvSpPr>
          <p:cNvPr id="14" name="Text 12"/>
          <p:cNvSpPr/>
          <p:nvPr/>
        </p:nvSpPr>
        <p:spPr>
          <a:xfrm>
            <a:off x="1498600" y="1651000"/>
            <a:ext cx="5080000" cy="381000"/>
          </a:xfrm>
          <a:prstGeom prst="rect">
            <a:avLst/>
          </a:prstGeom>
          <a:noFill/>
          <a:ln/>
        </p:spPr>
        <p:txBody>
          <a:bodyPr wrap="none" lIns="0" tIns="0" rIns="0" bIns="0" rtlCol="0" anchor="ctr"/>
          <a:lstStyle/>
          <a:p>
            <a:pPr algn="l">
              <a:lnSpc>
                <a:spcPct val="120000"/>
              </a:lnSpc>
            </a:pPr>
            <a:r>
              <a:rPr lang="en-US" sz="1700" b="1" dirty="0">
                <a:solidFill>
                  <a:srgbClr val="1B4F72"/>
                </a:solidFill>
                <a:latin typeface="Liter" pitchFamily="34" charset="0"/>
                <a:ea typeface="Liter" pitchFamily="34" charset="-122"/>
                <a:cs typeface="Liter" pitchFamily="34" charset="-120"/>
              </a:rPr>
              <a:t>Pendidikan Kesihatan Oral (OHE)</a:t>
            </a:r>
            <a:endParaRPr lang="en-US" sz="1700" dirty="0"/>
          </a:p>
        </p:txBody>
      </p:sp>
      <p:sp>
        <p:nvSpPr>
          <p:cNvPr id="15" name="Text 13"/>
          <p:cNvSpPr/>
          <p:nvPr/>
        </p:nvSpPr>
        <p:spPr>
          <a:xfrm>
            <a:off x="1041400" y="2133600"/>
            <a:ext cx="6604000" cy="1778000"/>
          </a:xfrm>
          <a:prstGeom prst="rect">
            <a:avLst/>
          </a:prstGeom>
          <a:noFill/>
          <a:ln/>
        </p:spPr>
        <p:txBody>
          <a:bodyPr wrap="square" lIns="0" tIns="0" rIns="0" bIns="0" rtlCol="0" anchor="t"/>
          <a:lstStyle/>
          <a:p>
            <a:pPr algn="l">
              <a:lnSpc>
                <a:spcPct val="160000"/>
              </a:lnSpc>
            </a:pPr>
            <a:r>
              <a:rPr lang="en-US" sz="1500" dirty="0">
                <a:solidFill>
                  <a:srgbClr val="2D3436"/>
                </a:solidFill>
                <a:latin typeface="Liter" pitchFamily="34" charset="0"/>
                <a:ea typeface="Liter" pitchFamily="34" charset="-122"/>
                <a:cs typeface="Liter" pitchFamily="34" charset="-120"/>
              </a:rPr>
              <a:t>Proses menyediakan individu dengan </a:t>
            </a:r>
            <a:pPr algn="l">
              <a:lnSpc>
                <a:spcPct val="160000"/>
              </a:lnSpc>
            </a:pPr>
            <a:r>
              <a:rPr lang="en-US" sz="1500" b="1" dirty="0">
                <a:solidFill>
                  <a:srgbClr val="2D3436"/>
                </a:solidFill>
                <a:latin typeface="Liter" pitchFamily="34" charset="0"/>
                <a:ea typeface="Liter" pitchFamily="34" charset="-122"/>
                <a:cs typeface="Liter" pitchFamily="34" charset="-120"/>
              </a:rPr>
              <a:t>maklumat yang relevan</a:t>
            </a:r>
            <a:pPr algn="l">
              <a:lnSpc>
                <a:spcPct val="160000"/>
              </a:lnSpc>
            </a:pPr>
            <a:r>
              <a:rPr lang="en-US" sz="1500" dirty="0">
                <a:solidFill>
                  <a:srgbClr val="2D3436"/>
                </a:solidFill>
                <a:latin typeface="Liter" pitchFamily="34" charset="0"/>
                <a:ea typeface="Liter" pitchFamily="34" charset="-122"/>
                <a:cs typeface="Liter" pitchFamily="34" charset="-120"/>
              </a:rPr>
              <a:t> tentang kesihatan oral mereka berdasarkan prinsip saintifik dan bukti.</a:t>
            </a:r>
            <a:endParaRPr lang="en-US" sz="1500" dirty="0"/>
          </a:p>
          <a:p>
            <a:pPr algn="l">
              <a:lnSpc>
                <a:spcPct val="160000"/>
              </a:lnSpc>
              <a:spcBef>
                <a:spcPts val="600"/>
              </a:spcBef>
            </a:pPr>
            <a:r>
              <a:rPr lang="en-US" sz="1500" dirty="0">
                <a:solidFill>
                  <a:srgbClr val="2D3436"/>
                </a:solidFill>
                <a:latin typeface="Liter" pitchFamily="34" charset="0"/>
                <a:ea typeface="Liter" pitchFamily="34" charset="-122"/>
                <a:cs typeface="Liter" pitchFamily="34" charset="-120"/>
              </a:rPr>
              <a:t>Melibatkan motivasi, pengajaran dan latihan kepada individu dan kumpulan kecil ke arah </a:t>
            </a:r>
            <a:pPr algn="l">
              <a:lnSpc>
                <a:spcPct val="160000"/>
              </a:lnSpc>
              <a:spcBef>
                <a:spcPts val="600"/>
              </a:spcBef>
            </a:pPr>
            <a:r>
              <a:rPr lang="en-US" sz="1500" b="1" dirty="0">
                <a:solidFill>
                  <a:srgbClr val="2D3436"/>
                </a:solidFill>
                <a:latin typeface="Liter" pitchFamily="34" charset="0"/>
                <a:ea typeface="Liter" pitchFamily="34" charset="-122"/>
                <a:cs typeface="Liter" pitchFamily="34" charset="-120"/>
              </a:rPr>
              <a:t>tingkah laku kesihatan oral yang lebih baik</a:t>
            </a:r>
            <a:pPr algn="l">
              <a:lnSpc>
                <a:spcPct val="160000"/>
              </a:lnSpc>
              <a:spcBef>
                <a:spcPts val="600"/>
              </a:spcBef>
            </a:pPr>
            <a:r>
              <a:rPr lang="en-US" sz="1500" dirty="0">
                <a:solidFill>
                  <a:srgbClr val="2D3436"/>
                </a:solidFill>
                <a:latin typeface="Liter" pitchFamily="34" charset="0"/>
                <a:ea typeface="Liter" pitchFamily="34" charset="-122"/>
                <a:cs typeface="Liter" pitchFamily="34" charset="-120"/>
              </a:rPr>
              <a:t>.</a:t>
            </a:r>
            <a:endParaRPr lang="en-US" sz="1500" dirty="0"/>
          </a:p>
        </p:txBody>
      </p:sp>
      <p:sp>
        <p:nvSpPr>
          <p:cNvPr id="16" name="Shape 14"/>
          <p:cNvSpPr/>
          <p:nvPr/>
        </p:nvSpPr>
        <p:spPr>
          <a:xfrm>
            <a:off x="8382000" y="1498600"/>
            <a:ext cx="7112000" cy="2921000"/>
          </a:xfrm>
          <a:prstGeom prst="roundRect">
            <a:avLst>
              <a:gd name="adj" fmla="val 6000"/>
            </a:avLst>
          </a:prstGeom>
          <a:solidFill>
            <a:srgbClr val="1B4F72"/>
          </a:solidFill>
          <a:ln/>
          <a:effectLst>
            <a:outerShdw sx="100000" sy="100000" kx="0" ky="0" algn="bl" rotWithShape="0" blurRad="101600" dist="25400" dir="5400000">
              <a:srgbClr val="000000">
                <a:alpha val="6275"/>
              </a:srgbClr>
            </a:outerShdw>
          </a:effectLst>
        </p:spPr>
      </p:sp>
      <p:sp>
        <p:nvSpPr>
          <p:cNvPr id="17" name="Shape 15"/>
          <p:cNvSpPr/>
          <p:nvPr/>
        </p:nvSpPr>
        <p:spPr>
          <a:xfrm>
            <a:off x="8661400" y="1676400"/>
            <a:ext cx="330200" cy="330200"/>
          </a:xfrm>
          <a:custGeom>
            <a:avLst/>
            <a:gdLst/>
            <a:ahLst/>
            <a:cxnLst/>
            <a:rect l="l" t="t" r="r" b="b"/>
            <a:pathLst>
              <a:path w="330200" h="330200">
                <a:moveTo>
                  <a:pt x="220133" y="92869"/>
                </a:moveTo>
                <a:cubicBezTo>
                  <a:pt x="220133" y="155555"/>
                  <a:pt x="170833" y="206375"/>
                  <a:pt x="110067" y="206375"/>
                </a:cubicBezTo>
                <a:cubicBezTo>
                  <a:pt x="94761" y="206375"/>
                  <a:pt x="80200" y="203150"/>
                  <a:pt x="66957" y="197346"/>
                </a:cubicBezTo>
                <a:lnTo>
                  <a:pt x="20179" y="225207"/>
                </a:lnTo>
                <a:cubicBezTo>
                  <a:pt x="14848" y="228367"/>
                  <a:pt x="8312" y="227270"/>
                  <a:pt x="4013" y="222498"/>
                </a:cubicBezTo>
                <a:cubicBezTo>
                  <a:pt x="-287" y="217726"/>
                  <a:pt x="-1261" y="210309"/>
                  <a:pt x="1605" y="204311"/>
                </a:cubicBezTo>
                <a:lnTo>
                  <a:pt x="22013" y="160973"/>
                </a:lnTo>
                <a:cubicBezTo>
                  <a:pt x="8198" y="142012"/>
                  <a:pt x="0" y="118408"/>
                  <a:pt x="0" y="92869"/>
                </a:cubicBezTo>
                <a:cubicBezTo>
                  <a:pt x="0" y="30182"/>
                  <a:pt x="49301" y="-20637"/>
                  <a:pt x="110067" y="-20637"/>
                </a:cubicBezTo>
                <a:cubicBezTo>
                  <a:pt x="170833" y="-20637"/>
                  <a:pt x="220133" y="30182"/>
                  <a:pt x="220133" y="92869"/>
                </a:cubicBezTo>
                <a:close/>
                <a:moveTo>
                  <a:pt x="220133" y="330200"/>
                </a:moveTo>
                <a:cubicBezTo>
                  <a:pt x="166189" y="330200"/>
                  <a:pt x="121303" y="290150"/>
                  <a:pt x="111901" y="237331"/>
                </a:cubicBezTo>
                <a:cubicBezTo>
                  <a:pt x="180693" y="236364"/>
                  <a:pt x="240484" y="181288"/>
                  <a:pt x="247077" y="106606"/>
                </a:cubicBezTo>
                <a:cubicBezTo>
                  <a:pt x="294830" y="118988"/>
                  <a:pt x="330200" y="163552"/>
                  <a:pt x="330200" y="216694"/>
                </a:cubicBezTo>
                <a:cubicBezTo>
                  <a:pt x="330200" y="242233"/>
                  <a:pt x="322002" y="265837"/>
                  <a:pt x="308187" y="284798"/>
                </a:cubicBezTo>
                <a:lnTo>
                  <a:pt x="328595" y="328136"/>
                </a:lnTo>
                <a:cubicBezTo>
                  <a:pt x="331404" y="334134"/>
                  <a:pt x="330429" y="341486"/>
                  <a:pt x="326187" y="346323"/>
                </a:cubicBezTo>
                <a:cubicBezTo>
                  <a:pt x="321945" y="351160"/>
                  <a:pt x="315352" y="352256"/>
                  <a:pt x="310021" y="349032"/>
                </a:cubicBezTo>
                <a:lnTo>
                  <a:pt x="263243" y="321171"/>
                </a:lnTo>
                <a:cubicBezTo>
                  <a:pt x="250000" y="326975"/>
                  <a:pt x="235439" y="330200"/>
                  <a:pt x="220133" y="330200"/>
                </a:cubicBezTo>
                <a:close/>
              </a:path>
            </a:pathLst>
          </a:custGeom>
          <a:solidFill>
            <a:srgbClr val="C67A3C"/>
          </a:solidFill>
          <a:ln/>
        </p:spPr>
      </p:sp>
      <p:sp>
        <p:nvSpPr>
          <p:cNvPr id="18" name="Text 16"/>
          <p:cNvSpPr/>
          <p:nvPr/>
        </p:nvSpPr>
        <p:spPr>
          <a:xfrm>
            <a:off x="9118600" y="1651000"/>
            <a:ext cx="5080000" cy="381000"/>
          </a:xfrm>
          <a:prstGeom prst="rect">
            <a:avLst/>
          </a:prstGeom>
          <a:noFill/>
          <a:ln/>
        </p:spPr>
        <p:txBody>
          <a:bodyPr wrap="none" lIns="0" tIns="0" rIns="0" bIns="0" rtlCol="0" anchor="ctr"/>
          <a:lstStyle/>
          <a:p>
            <a:pPr algn="l">
              <a:lnSpc>
                <a:spcPct val="120000"/>
              </a:lnSpc>
            </a:pPr>
            <a:r>
              <a:rPr lang="en-US" sz="1700" b="1" dirty="0">
                <a:solidFill>
                  <a:srgbClr val="FFFFFF"/>
                </a:solidFill>
                <a:latin typeface="Liter" pitchFamily="34" charset="0"/>
                <a:ea typeface="Liter" pitchFamily="34" charset="-122"/>
                <a:cs typeface="Liter" pitchFamily="34" charset="-120"/>
              </a:rPr>
              <a:t>Motivational Interviewing (MI)</a:t>
            </a:r>
            <a:endParaRPr lang="en-US" sz="1700" dirty="0"/>
          </a:p>
        </p:txBody>
      </p:sp>
      <p:sp>
        <p:nvSpPr>
          <p:cNvPr id="19" name="Text 17"/>
          <p:cNvSpPr/>
          <p:nvPr/>
        </p:nvSpPr>
        <p:spPr>
          <a:xfrm>
            <a:off x="8661400" y="2133600"/>
            <a:ext cx="6604000" cy="2159000"/>
          </a:xfrm>
          <a:prstGeom prst="rect">
            <a:avLst/>
          </a:prstGeom>
          <a:noFill/>
          <a:ln/>
        </p:spPr>
        <p:txBody>
          <a:bodyPr wrap="square" lIns="0" tIns="0" rIns="0" bIns="0" rtlCol="0" anchor="t"/>
          <a:lstStyle/>
          <a:p>
            <a:pPr algn="l">
              <a:lnSpc>
                <a:spcPct val="160000"/>
              </a:lnSpc>
            </a:pPr>
            <a:r>
              <a:rPr lang="en-US" sz="1500" dirty="0">
                <a:solidFill>
                  <a:srgbClr val="FFFFFF"/>
                </a:solidFill>
                <a:latin typeface="Liter" pitchFamily="34" charset="0"/>
                <a:ea typeface="Liter" pitchFamily="34" charset="-122"/>
                <a:cs typeface="Liter" pitchFamily="34" charset="-120"/>
              </a:rPr>
              <a:t>Gaya komunikasi </a:t>
            </a:r>
            <a:pPr algn="l">
              <a:lnSpc>
                <a:spcPct val="160000"/>
              </a:lnSpc>
            </a:pPr>
            <a:r>
              <a:rPr lang="en-US" sz="1500" b="1" dirty="0">
                <a:solidFill>
                  <a:srgbClr val="FFFFFF"/>
                </a:solidFill>
                <a:latin typeface="Liter" pitchFamily="34" charset="0"/>
                <a:ea typeface="Liter" pitchFamily="34" charset="-122"/>
                <a:cs typeface="Liter" pitchFamily="34" charset="-120"/>
              </a:rPr>
              <a:t>kolaboratif, berpusatkan individu</a:t>
            </a:r>
            <a:pPr algn="l">
              <a:lnSpc>
                <a:spcPct val="160000"/>
              </a:lnSpc>
            </a:pPr>
            <a:r>
              <a:rPr lang="en-US" sz="1500" dirty="0">
                <a:solidFill>
                  <a:srgbClr val="FFFFFF"/>
                </a:solidFill>
                <a:latin typeface="Liter" pitchFamily="34" charset="0"/>
                <a:ea typeface="Liter" pitchFamily="34" charset="-122"/>
                <a:cs typeface="Liter" pitchFamily="34" charset="-120"/>
              </a:rPr>
              <a:t> untuk meningkatkan tingkah laku kesihatan dengan motivasi intrinsik.</a:t>
            </a:r>
            <a:endParaRPr lang="en-US" sz="1500" dirty="0"/>
          </a:p>
          <a:p>
            <a:pPr algn="l">
              <a:lnSpc>
                <a:spcPct val="160000"/>
              </a:lnSpc>
              <a:spcBef>
                <a:spcPts val="600"/>
              </a:spcBef>
            </a:pPr>
            <a:r>
              <a:rPr lang="en-US" sz="1500" dirty="0">
                <a:solidFill>
                  <a:srgbClr val="FFFFFF"/>
                </a:solidFill>
                <a:latin typeface="Liter" pitchFamily="34" charset="0"/>
                <a:ea typeface="Liter" pitchFamily="34" charset="-122"/>
                <a:cs typeface="Liter" pitchFamily="34" charset="-120"/>
              </a:rPr>
              <a:t>Meta-analysis: peningkatan signifikan pencegahan dmfs (</a:t>
            </a:r>
            <a:pPr algn="l">
              <a:lnSpc>
                <a:spcPct val="160000"/>
              </a:lnSpc>
              <a:spcBef>
                <a:spcPts val="600"/>
              </a:spcBef>
            </a:pPr>
            <a:r>
              <a:rPr lang="en-US" sz="1500" b="1" dirty="0">
                <a:solidFill>
                  <a:srgbClr val="FFFFFF"/>
                </a:solidFill>
                <a:latin typeface="Liter" pitchFamily="34" charset="0"/>
                <a:ea typeface="Liter" pitchFamily="34" charset="-122"/>
                <a:cs typeface="Liter" pitchFamily="34" charset="-120"/>
              </a:rPr>
              <a:t>dmfs = 3.15</a:t>
            </a:r>
            <a:pPr algn="l">
              <a:lnSpc>
                <a:spcPct val="160000"/>
              </a:lnSpc>
              <a:spcBef>
                <a:spcPts val="600"/>
              </a:spcBef>
            </a:pPr>
            <a:r>
              <a:rPr lang="en-US" sz="1500" dirty="0">
                <a:solidFill>
                  <a:srgbClr val="FFFFFF"/>
                </a:solidFill>
                <a:latin typeface="Liter" pitchFamily="34" charset="0"/>
                <a:ea typeface="Liter" pitchFamily="34" charset="-122"/>
                <a:cs typeface="Liter" pitchFamily="34" charset="-120"/>
              </a:rPr>
              <a:t>, 95% CI -6.14 to -0.17) — </a:t>
            </a:r>
            <a:pPr algn="l">
              <a:lnSpc>
                <a:spcPct val="160000"/>
              </a:lnSpc>
              <a:spcBef>
                <a:spcPts val="600"/>
              </a:spcBef>
            </a:pPr>
            <a:r>
              <a:rPr lang="en-US" sz="1500" b="1" dirty="0">
                <a:solidFill>
                  <a:srgbClr val="FFFFFF"/>
                </a:solidFill>
                <a:latin typeface="Liter" pitchFamily="34" charset="0"/>
                <a:ea typeface="Liter" pitchFamily="34" charset="-122"/>
                <a:cs typeface="Liter" pitchFamily="34" charset="-120"/>
              </a:rPr>
              <a:t>Aras I</a:t>
            </a:r>
            <a:pPr algn="l">
              <a:lnSpc>
                <a:spcPct val="160000"/>
              </a:lnSpc>
              <a:spcBef>
                <a:spcPts val="600"/>
              </a:spcBef>
            </a:pPr>
            <a:r>
              <a:rPr lang="en-US" sz="1500" dirty="0">
                <a:solidFill>
                  <a:srgbClr val="FFFFFF"/>
                </a:solidFill>
                <a:latin typeface="Liter" pitchFamily="34" charset="0"/>
                <a:ea typeface="Liter" pitchFamily="34" charset="-122"/>
                <a:cs typeface="Liter" pitchFamily="34" charset="-120"/>
              </a:rPr>
              <a:t> (Colvara et al., 2021)</a:t>
            </a:r>
            <a:endParaRPr lang="en-US" sz="1500" dirty="0"/>
          </a:p>
        </p:txBody>
      </p:sp>
      <p:sp>
        <p:nvSpPr>
          <p:cNvPr id="20" name="Shape 18"/>
          <p:cNvSpPr/>
          <p:nvPr/>
        </p:nvSpPr>
        <p:spPr>
          <a:xfrm>
            <a:off x="762000" y="4343400"/>
            <a:ext cx="14732000" cy="2222500"/>
          </a:xfrm>
          <a:prstGeom prst="roundRect">
            <a:avLst>
              <a:gd name="adj" fmla="val 4000"/>
            </a:avLst>
          </a:prstGeom>
          <a:solidFill>
            <a:srgbClr val="FFFFFF"/>
          </a:solidFill>
          <a:ln/>
          <a:effectLst>
            <a:outerShdw sx="100000" sy="100000" kx="0" ky="0" algn="bl" rotWithShape="0" blurRad="76200" dist="25400" dir="5400000">
              <a:srgbClr val="000000">
                <a:alpha val="2353"/>
              </a:srgbClr>
            </a:outerShdw>
          </a:effectLst>
        </p:spPr>
      </p:sp>
      <p:sp>
        <p:nvSpPr>
          <p:cNvPr id="21" name="Shape 19"/>
          <p:cNvSpPr/>
          <p:nvPr/>
        </p:nvSpPr>
        <p:spPr>
          <a:xfrm>
            <a:off x="762000" y="4343400"/>
            <a:ext cx="63500" cy="2222500"/>
          </a:xfrm>
          <a:prstGeom prst="rect">
            <a:avLst/>
          </a:prstGeom>
          <a:solidFill>
            <a:srgbClr val="C67A3C"/>
          </a:solidFill>
          <a:ln/>
        </p:spPr>
      </p:sp>
      <p:sp>
        <p:nvSpPr>
          <p:cNvPr id="22" name="Shape 20"/>
          <p:cNvSpPr/>
          <p:nvPr/>
        </p:nvSpPr>
        <p:spPr>
          <a:xfrm>
            <a:off x="1041400" y="4521200"/>
            <a:ext cx="330200" cy="330200"/>
          </a:xfrm>
          <a:custGeom>
            <a:avLst/>
            <a:gdLst/>
            <a:ahLst/>
            <a:cxnLst/>
            <a:rect l="l" t="t" r="r" b="b"/>
            <a:pathLst>
              <a:path w="330200" h="330200">
                <a:moveTo>
                  <a:pt x="160285" y="19993"/>
                </a:moveTo>
                <a:cubicBezTo>
                  <a:pt x="152202" y="7417"/>
                  <a:pt x="139246" y="0"/>
                  <a:pt x="125487" y="0"/>
                </a:cubicBezTo>
                <a:cubicBezTo>
                  <a:pt x="101754" y="0"/>
                  <a:pt x="82550" y="21605"/>
                  <a:pt x="82550" y="48305"/>
                </a:cubicBezTo>
                <a:lnTo>
                  <a:pt x="82550" y="49852"/>
                </a:lnTo>
                <a:cubicBezTo>
                  <a:pt x="82550" y="91385"/>
                  <a:pt x="129558" y="135885"/>
                  <a:pt x="152603" y="155168"/>
                </a:cubicBezTo>
                <a:cubicBezTo>
                  <a:pt x="160055" y="161424"/>
                  <a:pt x="170087" y="161424"/>
                  <a:pt x="177540" y="155168"/>
                </a:cubicBezTo>
                <a:cubicBezTo>
                  <a:pt x="200585" y="135821"/>
                  <a:pt x="247593" y="91385"/>
                  <a:pt x="247593" y="49852"/>
                </a:cubicBezTo>
                <a:lnTo>
                  <a:pt x="247593" y="48305"/>
                </a:lnTo>
                <a:cubicBezTo>
                  <a:pt x="247593" y="21605"/>
                  <a:pt x="228388" y="0"/>
                  <a:pt x="204655" y="0"/>
                </a:cubicBezTo>
                <a:cubicBezTo>
                  <a:pt x="190897" y="0"/>
                  <a:pt x="177941" y="7417"/>
                  <a:pt x="169858" y="19993"/>
                </a:cubicBezTo>
                <a:lnTo>
                  <a:pt x="165100" y="27538"/>
                </a:lnTo>
                <a:lnTo>
                  <a:pt x="160285" y="19993"/>
                </a:lnTo>
                <a:close/>
                <a:moveTo>
                  <a:pt x="62658" y="220241"/>
                </a:moveTo>
                <a:lnTo>
                  <a:pt x="38237" y="247650"/>
                </a:lnTo>
                <a:lnTo>
                  <a:pt x="18344" y="247650"/>
                </a:lnTo>
                <a:cubicBezTo>
                  <a:pt x="8198" y="247650"/>
                  <a:pt x="0" y="256872"/>
                  <a:pt x="0" y="268288"/>
                </a:cubicBezTo>
                <a:lnTo>
                  <a:pt x="0" y="309563"/>
                </a:lnTo>
                <a:cubicBezTo>
                  <a:pt x="0" y="320978"/>
                  <a:pt x="8198" y="330200"/>
                  <a:pt x="18344" y="330200"/>
                </a:cubicBezTo>
                <a:lnTo>
                  <a:pt x="202076" y="330200"/>
                </a:lnTo>
                <a:cubicBezTo>
                  <a:pt x="218700" y="330200"/>
                  <a:pt x="234924" y="324202"/>
                  <a:pt x="248338" y="313110"/>
                </a:cubicBezTo>
                <a:lnTo>
                  <a:pt x="320913" y="252938"/>
                </a:lnTo>
                <a:cubicBezTo>
                  <a:pt x="331117" y="244490"/>
                  <a:pt x="333296" y="228367"/>
                  <a:pt x="325786" y="216887"/>
                </a:cubicBezTo>
                <a:cubicBezTo>
                  <a:pt x="318276" y="205408"/>
                  <a:pt x="303945" y="202957"/>
                  <a:pt x="293740" y="211405"/>
                </a:cubicBezTo>
                <a:lnTo>
                  <a:pt x="225063" y="268288"/>
                </a:lnTo>
                <a:lnTo>
                  <a:pt x="160514" y="268288"/>
                </a:lnTo>
                <a:cubicBezTo>
                  <a:pt x="152889" y="268288"/>
                  <a:pt x="146756" y="261387"/>
                  <a:pt x="146756" y="252809"/>
                </a:cubicBezTo>
                <a:cubicBezTo>
                  <a:pt x="146756" y="244232"/>
                  <a:pt x="152889" y="237331"/>
                  <a:pt x="160514" y="237331"/>
                </a:cubicBezTo>
                <a:lnTo>
                  <a:pt x="201789" y="237331"/>
                </a:lnTo>
                <a:cubicBezTo>
                  <a:pt x="211936" y="237331"/>
                  <a:pt x="220133" y="228109"/>
                  <a:pt x="220133" y="216694"/>
                </a:cubicBezTo>
                <a:cubicBezTo>
                  <a:pt x="220133" y="205279"/>
                  <a:pt x="211936" y="196056"/>
                  <a:pt x="201789" y="196056"/>
                </a:cubicBezTo>
                <a:lnTo>
                  <a:pt x="114538" y="196056"/>
                </a:lnTo>
                <a:cubicBezTo>
                  <a:pt x="95104" y="196056"/>
                  <a:pt x="76416" y="204763"/>
                  <a:pt x="62658" y="220241"/>
                </a:cubicBezTo>
                <a:close/>
              </a:path>
            </a:pathLst>
          </a:custGeom>
          <a:solidFill>
            <a:srgbClr val="C67A3C"/>
          </a:solidFill>
          <a:ln/>
        </p:spPr>
      </p:sp>
      <p:sp>
        <p:nvSpPr>
          <p:cNvPr id="23" name="Text 21"/>
          <p:cNvSpPr/>
          <p:nvPr/>
        </p:nvSpPr>
        <p:spPr>
          <a:xfrm>
            <a:off x="1498600" y="4495800"/>
            <a:ext cx="6350000" cy="381000"/>
          </a:xfrm>
          <a:prstGeom prst="rect">
            <a:avLst/>
          </a:prstGeom>
          <a:noFill/>
          <a:ln/>
        </p:spPr>
        <p:txBody>
          <a:bodyPr wrap="none" lIns="0" tIns="0" rIns="0" bIns="0" rtlCol="0" anchor="ctr"/>
          <a:lstStyle/>
          <a:p>
            <a:pPr algn="l">
              <a:lnSpc>
                <a:spcPct val="120000"/>
              </a:lnSpc>
            </a:pPr>
            <a:r>
              <a:rPr lang="en-US" sz="1700" b="1" dirty="0">
                <a:solidFill>
                  <a:srgbClr val="1B4F72"/>
                </a:solidFill>
                <a:latin typeface="Liter" pitchFamily="34" charset="0"/>
                <a:ea typeface="Liter" pitchFamily="34" charset="-122"/>
                <a:cs typeface="Liter" pitchFamily="34" charset="-120"/>
              </a:rPr>
              <a:t>Anticipatory Guidance (AG) / Bimbingan Antisipasi</a:t>
            </a:r>
            <a:endParaRPr lang="en-US" sz="1700" dirty="0"/>
          </a:p>
        </p:txBody>
      </p:sp>
      <p:sp>
        <p:nvSpPr>
          <p:cNvPr id="24" name="Text 22"/>
          <p:cNvSpPr/>
          <p:nvPr/>
        </p:nvSpPr>
        <p:spPr>
          <a:xfrm>
            <a:off x="1041400" y="4978400"/>
            <a:ext cx="14173200" cy="1460500"/>
          </a:xfrm>
          <a:prstGeom prst="rect">
            <a:avLst/>
          </a:prstGeom>
          <a:noFill/>
          <a:ln/>
        </p:spPr>
        <p:txBody>
          <a:bodyPr wrap="square" lIns="0" tIns="0" rIns="0" bIns="0" rtlCol="0" anchor="t"/>
          <a:lstStyle/>
          <a:p>
            <a:pPr algn="l">
              <a:lnSpc>
                <a:spcPct val="160000"/>
              </a:lnSpc>
            </a:pPr>
            <a:r>
              <a:rPr lang="en-US" sz="1500" dirty="0">
                <a:solidFill>
                  <a:srgbClr val="2D3436"/>
                </a:solidFill>
                <a:latin typeface="Liter" pitchFamily="34" charset="0"/>
                <a:ea typeface="Liter" pitchFamily="34" charset="-122"/>
                <a:cs typeface="Liter" pitchFamily="34" charset="-120"/>
              </a:rPr>
              <a:t>Kaunsel pembangunan proaktif yang menangani perubahan fizikal, emosi, psikologi dan pembangunan. Melengkapi penilaian risiko dengan faktor perlindungan.</a:t>
            </a:r>
            <a:endParaRPr lang="en-US" sz="1500" dirty="0"/>
          </a:p>
          <a:p>
            <a:pPr algn="l">
              <a:lnSpc>
                <a:spcPct val="160000"/>
              </a:lnSpc>
              <a:spcBef>
                <a:spcPts val="400"/>
              </a:spcBef>
            </a:pPr>
            <a:r>
              <a:rPr lang="en-US" sz="1500" dirty="0">
                <a:solidFill>
                  <a:srgbClr val="2D3436"/>
                </a:solidFill>
                <a:latin typeface="Liter" pitchFamily="34" charset="0"/>
                <a:ea typeface="Liter" pitchFamily="34" charset="-122"/>
                <a:cs typeface="Liter" pitchFamily="34" charset="-120"/>
              </a:rPr>
              <a:t>Intervensi komprehensif: </a:t>
            </a:r>
            <a:pPr algn="l">
              <a:lnSpc>
                <a:spcPct val="160000"/>
              </a:lnSpc>
              <a:spcBef>
                <a:spcPts val="400"/>
              </a:spcBef>
            </a:pPr>
            <a:r>
              <a:rPr lang="en-US" sz="1500" b="1" dirty="0">
                <a:solidFill>
                  <a:srgbClr val="2D3436"/>
                </a:solidFill>
                <a:latin typeface="Liter" pitchFamily="34" charset="0"/>
                <a:ea typeface="Liter" pitchFamily="34" charset="-122"/>
                <a:cs typeface="Liter" pitchFamily="34" charset="-120"/>
              </a:rPr>
              <a:t>OR = 4.54</a:t>
            </a:r>
            <a:pPr algn="l">
              <a:lnSpc>
                <a:spcPct val="160000"/>
              </a:lnSpc>
              <a:spcBef>
                <a:spcPts val="400"/>
              </a:spcBef>
            </a:pPr>
            <a:r>
              <a:rPr lang="en-US" sz="1500" dirty="0">
                <a:solidFill>
                  <a:srgbClr val="2D3436"/>
                </a:solidFill>
                <a:latin typeface="Liter" pitchFamily="34" charset="0"/>
                <a:ea typeface="Liter" pitchFamily="34" charset="-122"/>
                <a:cs typeface="Liter" pitchFamily="34" charset="-120"/>
              </a:rPr>
              <a:t> (95% CI 1.58-12.94) untuk status bebas karies. Bersemuka oleh PHCP: </a:t>
            </a:r>
            <a:pPr algn="l">
              <a:lnSpc>
                <a:spcPct val="160000"/>
              </a:lnSpc>
              <a:spcBef>
                <a:spcPts val="400"/>
              </a:spcBef>
            </a:pPr>
            <a:r>
              <a:rPr lang="en-US" sz="1500" b="1" dirty="0">
                <a:solidFill>
                  <a:srgbClr val="2D3436"/>
                </a:solidFill>
                <a:latin typeface="Liter" pitchFamily="34" charset="0"/>
                <a:ea typeface="Liter" pitchFamily="34" charset="-122"/>
                <a:cs typeface="Liter" pitchFamily="34" charset="-120"/>
              </a:rPr>
              <a:t>OR = 3.16</a:t>
            </a:r>
            <a:pPr algn="l">
              <a:lnSpc>
                <a:spcPct val="160000"/>
              </a:lnSpc>
              <a:spcBef>
                <a:spcPts val="400"/>
              </a:spcBef>
            </a:pPr>
            <a:r>
              <a:rPr lang="en-US" sz="1500" dirty="0">
                <a:solidFill>
                  <a:srgbClr val="2D3436"/>
                </a:solidFill>
                <a:latin typeface="Liter" pitchFamily="34" charset="0"/>
                <a:ea typeface="Liter" pitchFamily="34" charset="-122"/>
                <a:cs typeface="Liter" pitchFamily="34" charset="-120"/>
              </a:rPr>
              <a:t> (95% CI 1.16-8.57) — Aras II-1 (Deghatipour et al., 2021)</a:t>
            </a:r>
            <a:endParaRPr lang="en-US" sz="1500" dirty="0"/>
          </a:p>
        </p:txBody>
      </p:sp>
      <p:sp>
        <p:nvSpPr>
          <p:cNvPr id="25" name="Shape 23"/>
          <p:cNvSpPr/>
          <p:nvPr/>
        </p:nvSpPr>
        <p:spPr>
          <a:xfrm>
            <a:off x="762000" y="6858000"/>
            <a:ext cx="14732000" cy="1714500"/>
          </a:xfrm>
          <a:prstGeom prst="roundRect">
            <a:avLst>
              <a:gd name="adj" fmla="val 4000"/>
            </a:avLst>
          </a:prstGeom>
          <a:solidFill>
            <a:srgbClr val="1B4F72">
              <a:alpha val="5098"/>
            </a:srgbClr>
          </a:solidFill>
          <a:ln/>
        </p:spPr>
      </p:sp>
      <p:sp>
        <p:nvSpPr>
          <p:cNvPr id="26" name="Text 24"/>
          <p:cNvSpPr/>
          <p:nvPr/>
        </p:nvSpPr>
        <p:spPr>
          <a:xfrm>
            <a:off x="1041400" y="6959600"/>
            <a:ext cx="7620000" cy="330200"/>
          </a:xfrm>
          <a:prstGeom prst="rect">
            <a:avLst/>
          </a:prstGeom>
          <a:noFill/>
          <a:ln/>
        </p:spPr>
        <p:txBody>
          <a:bodyPr wrap="none" lIns="0" tIns="0" rIns="0" bIns="0" rtlCol="0" anchor="ctr"/>
          <a:lstStyle/>
          <a:p>
            <a:pPr algn="l">
              <a:lnSpc>
                <a:spcPct val="120000"/>
              </a:lnSpc>
            </a:pPr>
            <a:r>
              <a:rPr lang="en-US" sz="1600" b="1" dirty="0">
                <a:solidFill>
                  <a:srgbClr val="1B4F72"/>
                </a:solidFill>
                <a:latin typeface="Liter" pitchFamily="34" charset="0"/>
                <a:ea typeface="Liter" pitchFamily="34" charset="-122"/>
                <a:cs typeface="Liter" pitchFamily="34" charset="-120"/>
              </a:rPr>
              <a:t>Syoran Utama (Syor 9-13)</a:t>
            </a:r>
            <a:endParaRPr lang="en-US" sz="1600" dirty="0"/>
          </a:p>
        </p:txBody>
      </p:sp>
      <p:sp>
        <p:nvSpPr>
          <p:cNvPr id="27" name="Text 25"/>
          <p:cNvSpPr/>
          <p:nvPr/>
        </p:nvSpPr>
        <p:spPr>
          <a:xfrm>
            <a:off x="1041400" y="7340600"/>
            <a:ext cx="14173200" cy="1143000"/>
          </a:xfrm>
          <a:prstGeom prst="rect">
            <a:avLst/>
          </a:prstGeom>
          <a:noFill/>
          <a:ln/>
        </p:spPr>
        <p:txBody>
          <a:bodyPr wrap="square" lIns="0" tIns="0" rIns="0" bIns="0" rtlCol="0" anchor="t"/>
          <a:lstStyle/>
          <a:p>
            <a:pPr algn="l">
              <a:lnSpc>
                <a:spcPct val="160000"/>
              </a:lnSpc>
            </a:pPr>
            <a:r>
              <a:rPr lang="en-US" sz="1400" b="1" dirty="0">
                <a:solidFill>
                  <a:srgbClr val="C67A3C"/>
                </a:solidFill>
                <a:latin typeface="Liter" pitchFamily="34" charset="0"/>
                <a:ea typeface="Liter" pitchFamily="34" charset="-122"/>
                <a:cs typeface="Liter" pitchFamily="34" charset="-120"/>
              </a:rPr>
              <a:t>Syor 9:</a:t>
            </a:r>
            <a:pPr algn="l">
              <a:lnSpc>
                <a:spcPct val="160000"/>
              </a:lnSpc>
            </a:pPr>
            <a:r>
              <a:rPr lang="en-US" sz="1400" dirty="0">
                <a:solidFill>
                  <a:srgbClr val="2D3436"/>
                </a:solidFill>
                <a:latin typeface="Liter" pitchFamily="34" charset="0"/>
                <a:ea typeface="Liter" pitchFamily="34" charset="-122"/>
                <a:cs typeface="Liter" pitchFamily="34" charset="-120"/>
              </a:rPr>
              <a:t> OHE kepada ibu mengand, ibu baru &amp; penjaga  |  </a:t>
            </a:r>
            <a:pPr algn="l">
              <a:lnSpc>
                <a:spcPct val="160000"/>
              </a:lnSpc>
            </a:pPr>
            <a:r>
              <a:rPr lang="en-US" sz="1400" b="1" dirty="0">
                <a:solidFill>
                  <a:srgbClr val="C67A3C"/>
                </a:solidFill>
                <a:latin typeface="Liter" pitchFamily="34" charset="0"/>
                <a:ea typeface="Liter" pitchFamily="34" charset="-122"/>
                <a:cs typeface="Liter" pitchFamily="34" charset="-120"/>
              </a:rPr>
              <a:t>Syor 10:</a:t>
            </a:r>
            <a:pPr algn="l">
              <a:lnSpc>
                <a:spcPct val="160000"/>
              </a:lnSpc>
            </a:pPr>
            <a:r>
              <a:rPr lang="en-US" sz="1400" dirty="0">
                <a:solidFill>
                  <a:srgbClr val="2D3436"/>
                </a:solidFill>
                <a:latin typeface="Liter" pitchFamily="34" charset="0"/>
                <a:ea typeface="Liter" pitchFamily="34" charset="-122"/>
                <a:cs typeface="Liter" pitchFamily="34" charset="-120"/>
              </a:rPr>
              <a:t> OHE + social stories kanak-kanak keperluan khas</a:t>
            </a:r>
            <a:endParaRPr lang="en-US" sz="1400" dirty="0"/>
          </a:p>
          <a:p>
            <a:pPr algn="l">
              <a:lnSpc>
                <a:spcPct val="160000"/>
              </a:lnSpc>
            </a:pPr>
            <a:r>
              <a:rPr lang="en-US" sz="1400" b="1" dirty="0">
                <a:solidFill>
                  <a:srgbClr val="C67A3C"/>
                </a:solidFill>
                <a:latin typeface="Liter" pitchFamily="34" charset="0"/>
                <a:ea typeface="Liter" pitchFamily="34" charset="-122"/>
                <a:cs typeface="Liter" pitchFamily="34" charset="-120"/>
              </a:rPr>
              <a:t>Syor 11:</a:t>
            </a:r>
            <a:pPr algn="l">
              <a:lnSpc>
                <a:spcPct val="160000"/>
              </a:lnSpc>
            </a:pPr>
            <a:r>
              <a:rPr lang="en-US" sz="1400" dirty="0">
                <a:solidFill>
                  <a:srgbClr val="2D3436"/>
                </a:solidFill>
                <a:latin typeface="Liter" pitchFamily="34" charset="0"/>
                <a:ea typeface="Liter" pitchFamily="34" charset="-122"/>
                <a:cs typeface="Liter" pitchFamily="34" charset="-120"/>
              </a:rPr>
              <a:t> Kerjasama interdisiplin (pediatrik, kardiologi, pergigian)  |  </a:t>
            </a:r>
            <a:pPr algn="l">
              <a:lnSpc>
                <a:spcPct val="160000"/>
              </a:lnSpc>
            </a:pPr>
            <a:r>
              <a:rPr lang="en-US" sz="1400" b="1" dirty="0">
                <a:solidFill>
                  <a:srgbClr val="C67A3C"/>
                </a:solidFill>
                <a:latin typeface="Liter" pitchFamily="34" charset="0"/>
                <a:ea typeface="Liter" pitchFamily="34" charset="-122"/>
                <a:cs typeface="Liter" pitchFamily="34" charset="-120"/>
              </a:rPr>
              <a:t>Syor 12:</a:t>
            </a:r>
            <a:pPr algn="l">
              <a:lnSpc>
                <a:spcPct val="160000"/>
              </a:lnSpc>
            </a:pPr>
            <a:r>
              <a:rPr lang="en-US" sz="1400" dirty="0">
                <a:solidFill>
                  <a:srgbClr val="2D3436"/>
                </a:solidFill>
                <a:latin typeface="Liter" pitchFamily="34" charset="0"/>
                <a:ea typeface="Liter" pitchFamily="34" charset="-122"/>
                <a:cs typeface="Liter" pitchFamily="34" charset="-120"/>
              </a:rPr>
              <a:t> MI untuk ibu bapa kanak-kanak berisiko tinggi</a:t>
            </a:r>
            <a:endParaRPr lang="en-US" sz="1400" dirty="0"/>
          </a:p>
          <a:p>
            <a:pPr algn="l">
              <a:lnSpc>
                <a:spcPct val="160000"/>
              </a:lnSpc>
            </a:pPr>
            <a:r>
              <a:rPr lang="en-US" sz="1400" b="1" dirty="0">
                <a:solidFill>
                  <a:srgbClr val="C67A3C"/>
                </a:solidFill>
                <a:latin typeface="Liter" pitchFamily="34" charset="0"/>
                <a:ea typeface="Liter" pitchFamily="34" charset="-122"/>
                <a:cs typeface="Liter" pitchFamily="34" charset="-120"/>
              </a:rPr>
              <a:t>Syor 13:</a:t>
            </a:r>
            <a:pPr algn="l">
              <a:lnSpc>
                <a:spcPct val="160000"/>
              </a:lnSpc>
            </a:pPr>
            <a:r>
              <a:rPr lang="en-US" sz="1400" dirty="0">
                <a:solidFill>
                  <a:srgbClr val="2D3436"/>
                </a:solidFill>
                <a:latin typeface="Liter" pitchFamily="34" charset="0"/>
                <a:ea typeface="Liter" pitchFamily="34" charset="-122"/>
                <a:cs typeface="Liter" pitchFamily="34" charset="-120"/>
              </a:rPr>
              <a:t> AG kepada semua ibu bapa dan penjaga seawal selepas bersalin</a:t>
            </a:r>
            <a:endParaRPr lang="en-US" sz="1400" dirty="0"/>
          </a:p>
        </p:txBody>
      </p:sp>
      <p:sp>
        <p:nvSpPr>
          <p:cNvPr id="28" name="Shape 26"/>
          <p:cNvSpPr/>
          <p:nvPr/>
        </p:nvSpPr>
        <p:spPr>
          <a:xfrm>
            <a:off x="762000" y="8763000"/>
            <a:ext cx="14732000" cy="12700"/>
          </a:xfrm>
          <a:prstGeom prst="rect">
            <a:avLst/>
          </a:prstGeom>
          <a:solidFill>
            <a:srgbClr val="E8E2DA"/>
          </a:solidFill>
          <a:ln/>
        </p:spPr>
      </p:sp>
      <p:sp>
        <p:nvSpPr>
          <p:cNvPr id="29" name="Text 27"/>
          <p:cNvSpPr/>
          <p:nvPr/>
        </p:nvSpPr>
        <p:spPr>
          <a:xfrm>
            <a:off x="11176000" y="8826500"/>
            <a:ext cx="4318000" cy="228600"/>
          </a:xfrm>
          <a:prstGeom prst="rect">
            <a:avLst/>
          </a:prstGeom>
          <a:noFill/>
          <a:ln/>
        </p:spPr>
        <p:txBody>
          <a:bodyPr wrap="none" lIns="0" tIns="0" rIns="0" bIns="0" rtlCol="0" anchor="ctr"/>
          <a:lstStyle/>
          <a:p>
            <a:pPr algn="r">
              <a:lnSpc>
                <a:spcPct val="120000"/>
              </a:lnSpc>
            </a:pPr>
            <a:r>
              <a:rPr lang="en-US" sz="1100" dirty="0">
                <a:solidFill>
                  <a:srgbClr val="7F8C8D"/>
                </a:solidFill>
                <a:latin typeface="Liter" pitchFamily="34" charset="0"/>
                <a:ea typeface="Liter" pitchFamily="34" charset="-122"/>
                <a:cs typeface="Liter" pitchFamily="34" charset="-120"/>
              </a:rPr>
              <a:t>Klinik Pergigian Dato Keramat | CPG ECC</a:t>
            </a:r>
            <a:endParaRPr lang="en-US" sz="1100" dirty="0"/>
          </a:p>
        </p:txBody>
      </p:sp>
      <p:pic>
        <p:nvPicPr>
          <p:cNvPr id="30" name="Image 0" descr="https://kimi-img.moonshot.cn/pub/slides/okc/badodhkogb7vs/mnt/agents/output/cpg-ecc/images/4_KKM_BusinessToday.png">    </p:cNvPr>
          <p:cNvPicPr>
            <a:picLocks noChangeAspect="1"/>
          </p:cNvPicPr>
          <p:nvPr/>
        </p:nvPicPr>
        <p:blipFill>
          <a:blip r:embed="rId1">
            <a:alphaModFix amt="50000"/>
          </a:blip>
          <a:srcRect l="0" r="0" t="0" b="0"/>
          <a:stretch/>
        </p:blipFill>
        <p:spPr>
          <a:xfrm>
            <a:off x="762000" y="8788400"/>
            <a:ext cx="889000" cy="279400"/>
          </a:xfrm>
          <a:prstGeom prst="rect">
            <a:avLst/>
          </a:prstGeom>
        </p:spPr>
      </p:pic>
    </p:spTree>
  </p:cSld>
  <p:clrMapOvr>
    <a:masterClrMapping/>
  </p:clrMapOvr>
  <p:transition>
    <p:fade/>
    <p:spd val="med"/>
  </p:transition>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1EC"/>
        </a:solidFill>
      </p:bgPr>
    </p:bg>
    <p:spTree>
      <p:nvGrpSpPr>
        <p:cNvPr id="1" name=""/>
        <p:cNvGrpSpPr/>
        <p:nvPr/>
      </p:nvGrpSpPr>
      <p:grpSpPr>
        <a:xfrm>
          <a:off x="0" y="0"/>
          <a:ext cx="0" cy="0"/>
          <a:chOff x="0" y="0"/>
          <a:chExt cx="0" cy="0"/>
        </a:xfrm>
      </p:grpSpPr>
      <p:sp>
        <p:nvSpPr>
          <p:cNvPr id="2" name="Shape 0"/>
          <p:cNvSpPr/>
          <p:nvPr/>
        </p:nvSpPr>
        <p:spPr>
          <a:xfrm>
            <a:off x="0" y="0"/>
            <a:ext cx="16256000" cy="508000"/>
          </a:xfrm>
          <a:prstGeom prst="rect">
            <a:avLst/>
          </a:prstGeom>
          <a:solidFill>
            <a:srgbClr val="1B4F72"/>
          </a:solidFill>
          <a:ln/>
        </p:spPr>
      </p:sp>
      <p:sp>
        <p:nvSpPr>
          <p:cNvPr id="3" name="Text 1"/>
          <p:cNvSpPr/>
          <p:nvPr/>
        </p:nvSpPr>
        <p:spPr>
          <a:xfrm>
            <a:off x="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PENGENALAN</a:t>
            </a:r>
            <a:endParaRPr lang="en-US" sz="1200" dirty="0"/>
          </a:p>
        </p:txBody>
      </p:sp>
      <p:sp>
        <p:nvSpPr>
          <p:cNvPr id="4" name="Text 2"/>
          <p:cNvSpPr/>
          <p:nvPr/>
        </p:nvSpPr>
        <p:spPr>
          <a:xfrm>
            <a:off x="32512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FAKTOR RISIKO</a:t>
            </a:r>
            <a:endParaRPr lang="en-US" sz="1200" dirty="0"/>
          </a:p>
        </p:txBody>
      </p:sp>
      <p:sp>
        <p:nvSpPr>
          <p:cNvPr id="5" name="Text 3"/>
          <p:cNvSpPr/>
          <p:nvPr/>
        </p:nvSpPr>
        <p:spPr>
          <a:xfrm>
            <a:off x="65024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PEMERIKSAAN</a:t>
            </a:r>
            <a:endParaRPr lang="en-US" sz="1200" dirty="0"/>
          </a:p>
        </p:txBody>
      </p:sp>
      <p:sp>
        <p:nvSpPr>
          <p:cNvPr id="6" name="Text 4"/>
          <p:cNvSpPr/>
          <p:nvPr/>
        </p:nvSpPr>
        <p:spPr>
          <a:xfrm>
            <a:off x="97536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PENCEGAHAN</a:t>
            </a:r>
            <a:endParaRPr lang="en-US" sz="1200" dirty="0"/>
          </a:p>
        </p:txBody>
      </p:sp>
      <p:sp>
        <p:nvSpPr>
          <p:cNvPr id="7" name="Text 5"/>
          <p:cNvSpPr/>
          <p:nvPr/>
        </p:nvSpPr>
        <p:spPr>
          <a:xfrm>
            <a:off x="130048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RAWATAN</a:t>
            </a:r>
            <a:endParaRPr lang="en-US" sz="1200" dirty="0"/>
          </a:p>
        </p:txBody>
      </p:sp>
      <p:sp>
        <p:nvSpPr>
          <p:cNvPr id="8" name="Shape 6"/>
          <p:cNvSpPr/>
          <p:nvPr/>
        </p:nvSpPr>
        <p:spPr>
          <a:xfrm>
            <a:off x="9753600" y="508000"/>
            <a:ext cx="3251200" cy="38100"/>
          </a:xfrm>
          <a:prstGeom prst="rect">
            <a:avLst/>
          </a:prstGeom>
          <a:solidFill>
            <a:srgbClr val="C67A3C"/>
          </a:solidFill>
          <a:ln/>
        </p:spPr>
      </p:sp>
      <p:sp>
        <p:nvSpPr>
          <p:cNvPr id="9" name="Text 7"/>
          <p:cNvSpPr/>
          <p:nvPr/>
        </p:nvSpPr>
        <p:spPr>
          <a:xfrm>
            <a:off x="762000" y="698500"/>
            <a:ext cx="10160000" cy="482600"/>
          </a:xfrm>
          <a:prstGeom prst="rect">
            <a:avLst/>
          </a:prstGeom>
          <a:noFill/>
          <a:ln/>
        </p:spPr>
        <p:txBody>
          <a:bodyPr wrap="none" lIns="0" tIns="0" rIns="0" bIns="0" rtlCol="0" anchor="ctr"/>
          <a:lstStyle/>
          <a:p>
            <a:pPr algn="l">
              <a:lnSpc>
                <a:spcPct val="120000"/>
              </a:lnSpc>
            </a:pPr>
            <a:r>
              <a:rPr lang="en-US" sz="2800" dirty="0">
                <a:solidFill>
                  <a:srgbClr val="1B4F72"/>
                </a:solidFill>
                <a:latin typeface="Liter" pitchFamily="34" charset="0"/>
                <a:ea typeface="Liter" pitchFamily="34" charset="-122"/>
                <a:cs typeface="Liter" pitchFamily="34" charset="-120"/>
              </a:rPr>
              <a:t>Penilaian Risiko Karies &amp; Intervensi Profesional</a:t>
            </a:r>
            <a:endParaRPr lang="en-US" sz="2800" dirty="0"/>
          </a:p>
        </p:txBody>
      </p:sp>
      <p:sp>
        <p:nvSpPr>
          <p:cNvPr id="10" name="Shape 8"/>
          <p:cNvSpPr/>
          <p:nvPr/>
        </p:nvSpPr>
        <p:spPr>
          <a:xfrm>
            <a:off x="762000" y="1231900"/>
            <a:ext cx="635000" cy="38100"/>
          </a:xfrm>
          <a:prstGeom prst="rect">
            <a:avLst/>
          </a:prstGeom>
          <a:solidFill>
            <a:srgbClr val="C67A3C"/>
          </a:solidFill>
          <a:ln/>
        </p:spPr>
      </p:sp>
      <p:sp>
        <p:nvSpPr>
          <p:cNvPr id="11" name="Shape 9"/>
          <p:cNvSpPr/>
          <p:nvPr/>
        </p:nvSpPr>
        <p:spPr>
          <a:xfrm>
            <a:off x="762000" y="1498600"/>
            <a:ext cx="4699000" cy="3302000"/>
          </a:xfrm>
          <a:prstGeom prst="roundRect">
            <a:avLst>
              <a:gd name="adj" fmla="val 6000"/>
            </a:avLst>
          </a:prstGeom>
          <a:solidFill>
            <a:srgbClr val="1B4F72"/>
          </a:solidFill>
          <a:ln/>
          <a:effectLst>
            <a:outerShdw sx="100000" sy="100000" kx="0" ky="0" algn="bl" rotWithShape="0" blurRad="101600" dist="25400" dir="5400000">
              <a:srgbClr val="000000">
                <a:alpha val="6275"/>
              </a:srgbClr>
            </a:outerShdw>
          </a:effectLst>
        </p:spPr>
      </p:sp>
      <p:sp>
        <p:nvSpPr>
          <p:cNvPr id="12" name="Text 10"/>
          <p:cNvSpPr/>
          <p:nvPr/>
        </p:nvSpPr>
        <p:spPr>
          <a:xfrm>
            <a:off x="990600" y="1676400"/>
            <a:ext cx="3048000" cy="279400"/>
          </a:xfrm>
          <a:prstGeom prst="rect">
            <a:avLst/>
          </a:prstGeom>
          <a:noFill/>
          <a:ln/>
        </p:spPr>
        <p:txBody>
          <a:bodyPr wrap="none" lIns="0" tIns="0" rIns="0" bIns="0" rtlCol="0" anchor="ctr"/>
          <a:lstStyle/>
          <a:p>
            <a:pPr algn="l">
              <a:lnSpc>
                <a:spcPct val="120000"/>
              </a:lnSpc>
            </a:pPr>
            <a:r>
              <a:rPr lang="en-US" sz="1200" spc="200" kern="0" dirty="0">
                <a:solidFill>
                  <a:srgbClr val="FFFFFF"/>
                </a:solidFill>
                <a:latin typeface="Quattrocento Sans" pitchFamily="34" charset="0"/>
                <a:ea typeface="Quattrocento Sans" pitchFamily="34" charset="-122"/>
                <a:cs typeface="Quattrocento Sans" pitchFamily="34" charset="-120"/>
              </a:rPr>
              <a:t>SYORAN 14</a:t>
            </a:r>
            <a:endParaRPr lang="en-US" sz="1200" dirty="0"/>
          </a:p>
        </p:txBody>
      </p:sp>
      <p:sp>
        <p:nvSpPr>
          <p:cNvPr id="13" name="Text 11"/>
          <p:cNvSpPr/>
          <p:nvPr/>
        </p:nvSpPr>
        <p:spPr>
          <a:xfrm>
            <a:off x="990600" y="2032000"/>
            <a:ext cx="4254500" cy="381000"/>
          </a:xfrm>
          <a:prstGeom prst="rect">
            <a:avLst/>
          </a:prstGeom>
          <a:noFill/>
          <a:ln/>
        </p:spPr>
        <p:txBody>
          <a:bodyPr wrap="none" lIns="0" tIns="0" rIns="0" bIns="0" rtlCol="0" anchor="ctr"/>
          <a:lstStyle/>
          <a:p>
            <a:pPr algn="l">
              <a:lnSpc>
                <a:spcPct val="120000"/>
              </a:lnSpc>
            </a:pPr>
            <a:r>
              <a:rPr lang="en-US" sz="1900" b="1" dirty="0">
                <a:solidFill>
                  <a:srgbClr val="FFFFFF"/>
                </a:solidFill>
                <a:latin typeface="Liter" pitchFamily="34" charset="0"/>
                <a:ea typeface="Liter" pitchFamily="34" charset="-122"/>
                <a:cs typeface="Liter" pitchFamily="34" charset="-120"/>
              </a:rPr>
              <a:t>Penilaian Risiko Karies</a:t>
            </a:r>
            <a:endParaRPr lang="en-US" sz="1900" dirty="0"/>
          </a:p>
        </p:txBody>
      </p:sp>
      <p:sp>
        <p:nvSpPr>
          <p:cNvPr id="14" name="Text 12"/>
          <p:cNvSpPr/>
          <p:nvPr/>
        </p:nvSpPr>
        <p:spPr>
          <a:xfrm>
            <a:off x="990600" y="2514600"/>
            <a:ext cx="4254500" cy="2095500"/>
          </a:xfrm>
          <a:prstGeom prst="rect">
            <a:avLst/>
          </a:prstGeom>
          <a:noFill/>
          <a:ln/>
        </p:spPr>
        <p:txBody>
          <a:bodyPr wrap="square" lIns="0" tIns="0" rIns="0" bIns="0" rtlCol="0" anchor="t"/>
          <a:lstStyle/>
          <a:p>
            <a:pPr algn="l">
              <a:lnSpc>
                <a:spcPct val="160000"/>
              </a:lnSpc>
            </a:pPr>
            <a:r>
              <a:rPr lang="en-US" sz="1500" dirty="0">
                <a:solidFill>
                  <a:srgbClr val="FFFFFF"/>
                </a:solidFill>
                <a:latin typeface="Liter" pitchFamily="34" charset="0"/>
                <a:ea typeface="Liter" pitchFamily="34" charset="-122"/>
                <a:cs typeface="Liter" pitchFamily="34" charset="-120"/>
              </a:rPr>
              <a:t>CRA hendaklah dilakukan untuk </a:t>
            </a:r>
            <a:pPr algn="l">
              <a:lnSpc>
                <a:spcPct val="160000"/>
              </a:lnSpc>
            </a:pPr>
            <a:r>
              <a:rPr lang="en-US" sz="1500" b="1" dirty="0">
                <a:solidFill>
                  <a:srgbClr val="FFFFFF"/>
                </a:solidFill>
                <a:latin typeface="Liter" pitchFamily="34" charset="0"/>
                <a:ea typeface="Liter" pitchFamily="34" charset="-122"/>
                <a:cs typeface="Liter" pitchFamily="34" charset="-120"/>
              </a:rPr>
              <a:t>semua kanak-kanak berumur enam tahun dan ke bawah</a:t>
            </a:r>
            <a:pPr algn="l">
              <a:lnSpc>
                <a:spcPct val="160000"/>
              </a:lnSpc>
            </a:pPr>
            <a:r>
              <a:rPr lang="en-US" sz="1500" dirty="0">
                <a:solidFill>
                  <a:srgbClr val="FFFFFF"/>
                </a:solidFill>
                <a:latin typeface="Liter" pitchFamily="34" charset="0"/>
                <a:ea typeface="Liter" pitchFamily="34" charset="-122"/>
                <a:cs typeface="Liter" pitchFamily="34" charset="-120"/>
              </a:rPr>
              <a:t>.</a:t>
            </a:r>
            <a:endParaRPr lang="en-US" sz="1500" dirty="0"/>
          </a:p>
          <a:p>
            <a:pPr algn="l">
              <a:lnSpc>
                <a:spcPct val="160000"/>
              </a:lnSpc>
              <a:spcBef>
                <a:spcPts val="800"/>
              </a:spcBef>
            </a:pPr>
            <a:r>
              <a:rPr lang="en-US" sz="1500" dirty="0">
                <a:solidFill>
                  <a:srgbClr val="FFFFFF"/>
                </a:solidFill>
                <a:latin typeface="Liter" pitchFamily="34" charset="0"/>
                <a:ea typeface="Liter" pitchFamily="34" charset="-122"/>
                <a:cs typeface="Liter" pitchFamily="34" charset="-120"/>
              </a:rPr>
              <a:t>Gunakan alat penilaian standard untuk mengkategorikan tahap risiko dan menentukan interval ulangan dan intervensi pencegahan.</a:t>
            </a:r>
            <a:endParaRPr lang="en-US" sz="1500" dirty="0"/>
          </a:p>
        </p:txBody>
      </p:sp>
      <p:sp>
        <p:nvSpPr>
          <p:cNvPr id="15" name="Shape 13"/>
          <p:cNvSpPr/>
          <p:nvPr/>
        </p:nvSpPr>
        <p:spPr>
          <a:xfrm>
            <a:off x="5715000" y="1498600"/>
            <a:ext cx="4699000" cy="3302000"/>
          </a:xfrm>
          <a:prstGeom prst="roundRect">
            <a:avLst>
              <a:gd name="adj" fmla="val 6000"/>
            </a:avLst>
          </a:prstGeom>
          <a:solidFill>
            <a:srgbClr val="FFFFFF"/>
          </a:solidFill>
          <a:ln/>
          <a:effectLst>
            <a:outerShdw sx="100000" sy="100000" kx="0" ky="0" algn="bl" rotWithShape="0" blurRad="101600" dist="25400" dir="5400000">
              <a:srgbClr val="000000">
                <a:alpha val="3137"/>
              </a:srgbClr>
            </a:outerShdw>
          </a:effectLst>
        </p:spPr>
      </p:sp>
      <p:sp>
        <p:nvSpPr>
          <p:cNvPr id="16" name="Shape 14"/>
          <p:cNvSpPr/>
          <p:nvPr/>
        </p:nvSpPr>
        <p:spPr>
          <a:xfrm>
            <a:off x="5715000" y="1498600"/>
            <a:ext cx="63500" cy="3302000"/>
          </a:xfrm>
          <a:prstGeom prst="rect">
            <a:avLst/>
          </a:prstGeom>
          <a:solidFill>
            <a:srgbClr val="C67A3C"/>
          </a:solidFill>
          <a:ln/>
        </p:spPr>
      </p:sp>
      <p:sp>
        <p:nvSpPr>
          <p:cNvPr id="17" name="Text 15"/>
          <p:cNvSpPr/>
          <p:nvPr/>
        </p:nvSpPr>
        <p:spPr>
          <a:xfrm>
            <a:off x="5969000" y="1676400"/>
            <a:ext cx="3048000" cy="279400"/>
          </a:xfrm>
          <a:prstGeom prst="rect">
            <a:avLst/>
          </a:prstGeom>
          <a:noFill/>
          <a:ln/>
        </p:spPr>
        <p:txBody>
          <a:bodyPr wrap="none" lIns="0" tIns="0" rIns="0" bIns="0" rtlCol="0" anchor="ctr"/>
          <a:lstStyle/>
          <a:p>
            <a:pPr algn="l">
              <a:lnSpc>
                <a:spcPct val="120000"/>
              </a:lnSpc>
            </a:pPr>
            <a:r>
              <a:rPr lang="en-US" sz="1200" spc="200" kern="0" dirty="0">
                <a:solidFill>
                  <a:srgbClr val="C67A3C"/>
                </a:solidFill>
                <a:latin typeface="Quattrocento Sans" pitchFamily="34" charset="0"/>
                <a:ea typeface="Quattrocento Sans" pitchFamily="34" charset="-122"/>
                <a:cs typeface="Quattrocento Sans" pitchFamily="34" charset="-120"/>
              </a:rPr>
              <a:t>SYORAN 15</a:t>
            </a:r>
            <a:endParaRPr lang="en-US" sz="1200" dirty="0"/>
          </a:p>
        </p:txBody>
      </p:sp>
      <p:sp>
        <p:nvSpPr>
          <p:cNvPr id="18" name="Text 16"/>
          <p:cNvSpPr/>
          <p:nvPr/>
        </p:nvSpPr>
        <p:spPr>
          <a:xfrm>
            <a:off x="5969000" y="2032000"/>
            <a:ext cx="4191000" cy="381000"/>
          </a:xfrm>
          <a:prstGeom prst="rect">
            <a:avLst/>
          </a:prstGeom>
          <a:noFill/>
          <a:ln/>
        </p:spPr>
        <p:txBody>
          <a:bodyPr wrap="none" lIns="0" tIns="0" rIns="0" bIns="0" rtlCol="0" anchor="ctr"/>
          <a:lstStyle/>
          <a:p>
            <a:pPr algn="l">
              <a:lnSpc>
                <a:spcPct val="120000"/>
              </a:lnSpc>
            </a:pPr>
            <a:r>
              <a:rPr lang="en-US" sz="1900" b="1" dirty="0">
                <a:solidFill>
                  <a:srgbClr val="1B4F72"/>
                </a:solidFill>
                <a:latin typeface="Liter" pitchFamily="34" charset="0"/>
                <a:ea typeface="Liter" pitchFamily="34" charset="-122"/>
                <a:cs typeface="Liter" pitchFamily="34" charset="-120"/>
              </a:rPr>
              <a:t>Fluoride Topikal</a:t>
            </a:r>
            <a:endParaRPr lang="en-US" sz="1900" dirty="0"/>
          </a:p>
        </p:txBody>
      </p:sp>
      <p:sp>
        <p:nvSpPr>
          <p:cNvPr id="19" name="Text 17"/>
          <p:cNvSpPr/>
          <p:nvPr/>
        </p:nvSpPr>
        <p:spPr>
          <a:xfrm>
            <a:off x="5969000" y="2514600"/>
            <a:ext cx="4254500" cy="2095500"/>
          </a:xfrm>
          <a:prstGeom prst="rect">
            <a:avLst/>
          </a:prstGeom>
          <a:noFill/>
          <a:ln/>
        </p:spPr>
        <p:txBody>
          <a:bodyPr wrap="square" lIns="0" tIns="0" rIns="0" bIns="0" rtlCol="0" anchor="t"/>
          <a:lstStyle/>
          <a:p>
            <a:pPr algn="l">
              <a:lnSpc>
                <a:spcPct val="160000"/>
              </a:lnSpc>
            </a:pPr>
            <a:r>
              <a:rPr lang="en-US" sz="1500" dirty="0">
                <a:solidFill>
                  <a:srgbClr val="C67A3C"/>
                </a:solidFill>
                <a:latin typeface="Liter" pitchFamily="34" charset="0"/>
                <a:ea typeface="Liter" pitchFamily="34" charset="-122"/>
                <a:cs typeface="Liter" pitchFamily="34" charset="-120"/>
              </a:rPr>
              <a:t>■</a:t>
            </a:r>
            <a:pPr algn="l">
              <a:lnSpc>
                <a:spcPct val="160000"/>
              </a:lnSpc>
            </a:pPr>
            <a:r>
              <a:rPr lang="en-US" sz="1500" dirty="0">
                <a:solidFill>
                  <a:srgbClr val="2D3436"/>
                </a:solidFill>
                <a:latin typeface="Liter" pitchFamily="34" charset="0"/>
                <a:ea typeface="Liter" pitchFamily="34" charset="-122"/>
                <a:cs typeface="Liter" pitchFamily="34" charset="-120"/>
              </a:rPr>
              <a:t> </a:t>
            </a:r>
            <a:pPr algn="l">
              <a:lnSpc>
                <a:spcPct val="160000"/>
              </a:lnSpc>
            </a:pPr>
            <a:r>
              <a:rPr lang="en-US" sz="1500" b="1" dirty="0">
                <a:solidFill>
                  <a:srgbClr val="2D3436"/>
                </a:solidFill>
                <a:latin typeface="Liter" pitchFamily="34" charset="0"/>
                <a:ea typeface="Liter" pitchFamily="34" charset="-122"/>
                <a:cs typeface="Liter" pitchFamily="34" charset="-120"/>
              </a:rPr>
              <a:t>Diflourosilane (0.9%)</a:t>
            </a:r>
            <a:pPr algn="l">
              <a:lnSpc>
                <a:spcPct val="160000"/>
              </a:lnSpc>
            </a:pPr>
            <a:r>
              <a:rPr lang="en-US" sz="1500" dirty="0">
                <a:solidFill>
                  <a:srgbClr val="2D3436"/>
                </a:solidFill>
                <a:latin typeface="Liter" pitchFamily="34" charset="0"/>
                <a:ea typeface="Liter" pitchFamily="34" charset="-122"/>
                <a:cs typeface="Liter" pitchFamily="34" charset="-120"/>
              </a:rPr>
              <a:t> — 3-bulanan</a:t>
            </a:r>
            <a:endParaRPr lang="en-US" sz="1500" dirty="0"/>
          </a:p>
          <a:p>
            <a:pPr algn="l">
              <a:lnSpc>
                <a:spcPct val="160000"/>
              </a:lnSpc>
            </a:pPr>
            <a:r>
              <a:rPr lang="en-US" sz="1500" dirty="0">
                <a:solidFill>
                  <a:srgbClr val="C67A3C"/>
                </a:solidFill>
                <a:latin typeface="Liter" pitchFamily="34" charset="0"/>
                <a:ea typeface="Liter" pitchFamily="34" charset="-122"/>
                <a:cs typeface="Liter" pitchFamily="34" charset="-120"/>
              </a:rPr>
              <a:t>■</a:t>
            </a:r>
            <a:pPr algn="l">
              <a:lnSpc>
                <a:spcPct val="160000"/>
              </a:lnSpc>
            </a:pPr>
            <a:r>
              <a:rPr lang="en-US" sz="1500" dirty="0">
                <a:solidFill>
                  <a:srgbClr val="2D3436"/>
                </a:solidFill>
                <a:latin typeface="Liter" pitchFamily="34" charset="0"/>
                <a:ea typeface="Liter" pitchFamily="34" charset="-122"/>
                <a:cs typeface="Liter" pitchFamily="34" charset="-120"/>
              </a:rPr>
              <a:t> </a:t>
            </a:r>
            <a:pPr algn="l">
              <a:lnSpc>
                <a:spcPct val="160000"/>
              </a:lnSpc>
            </a:pPr>
            <a:r>
              <a:rPr lang="en-US" sz="1500" b="1" dirty="0">
                <a:solidFill>
                  <a:srgbClr val="2D3436"/>
                </a:solidFill>
                <a:latin typeface="Liter" pitchFamily="34" charset="0"/>
                <a:ea typeface="Liter" pitchFamily="34" charset="-122"/>
                <a:cs typeface="Liter" pitchFamily="34" charset="-120"/>
              </a:rPr>
              <a:t>NaF varnish (5%)</a:t>
            </a:r>
            <a:pPr algn="l">
              <a:lnSpc>
                <a:spcPct val="160000"/>
              </a:lnSpc>
            </a:pPr>
            <a:r>
              <a:rPr lang="en-US" sz="1500" dirty="0">
                <a:solidFill>
                  <a:srgbClr val="2D3436"/>
                </a:solidFill>
                <a:latin typeface="Liter" pitchFamily="34" charset="0"/>
                <a:ea typeface="Liter" pitchFamily="34" charset="-122"/>
                <a:cs typeface="Liter" pitchFamily="34" charset="-120"/>
              </a:rPr>
              <a:t> — 6-bulanan</a:t>
            </a:r>
            <a:endParaRPr lang="en-US" sz="1500" dirty="0"/>
          </a:p>
          <a:p>
            <a:pPr algn="l">
              <a:lnSpc>
                <a:spcPct val="160000"/>
              </a:lnSpc>
              <a:spcBef>
                <a:spcPts val="800"/>
              </a:spcBef>
            </a:pPr>
            <a:r>
              <a:rPr lang="en-US" sz="1500" dirty="0">
                <a:solidFill>
                  <a:srgbClr val="2D3436"/>
                </a:solidFill>
                <a:latin typeface="Liter" pitchFamily="34" charset="0"/>
                <a:ea typeface="Liter" pitchFamily="34" charset="-122"/>
                <a:cs typeface="Liter" pitchFamily="34" charset="-120"/>
              </a:rPr>
              <a:t>Untuk kanak-kanak </a:t>
            </a:r>
            <a:pPr algn="l">
              <a:lnSpc>
                <a:spcPct val="160000"/>
              </a:lnSpc>
              <a:spcBef>
                <a:spcPts val="800"/>
              </a:spcBef>
            </a:pPr>
            <a:r>
              <a:rPr lang="en-US" sz="1500" b="1" dirty="0">
                <a:solidFill>
                  <a:srgbClr val="2D3436"/>
                </a:solidFill>
                <a:latin typeface="Liter" pitchFamily="34" charset="0"/>
                <a:ea typeface="Liter" pitchFamily="34" charset="-122"/>
                <a:cs typeface="Liter" pitchFamily="34" charset="-120"/>
              </a:rPr>
              <a:t>bawah umur enam tahun</a:t>
            </a:r>
            <a:pPr algn="l">
              <a:lnSpc>
                <a:spcPct val="160000"/>
              </a:lnSpc>
              <a:spcBef>
                <a:spcPts val="800"/>
              </a:spcBef>
            </a:pPr>
            <a:r>
              <a:rPr lang="en-US" sz="1500" dirty="0">
                <a:solidFill>
                  <a:srgbClr val="2D3436"/>
                </a:solidFill>
                <a:latin typeface="Liter" pitchFamily="34" charset="0"/>
                <a:ea typeface="Liter" pitchFamily="34" charset="-122"/>
                <a:cs typeface="Liter" pitchFamily="34" charset="-120"/>
              </a:rPr>
              <a:t> untuk pencegahan ECC. Aplikasi profesional berdasarkan hasil CRA.</a:t>
            </a:r>
            <a:endParaRPr lang="en-US" sz="1500" dirty="0"/>
          </a:p>
        </p:txBody>
      </p:sp>
      <p:sp>
        <p:nvSpPr>
          <p:cNvPr id="20" name="Shape 18"/>
          <p:cNvSpPr/>
          <p:nvPr/>
        </p:nvSpPr>
        <p:spPr>
          <a:xfrm>
            <a:off x="10668000" y="1498600"/>
            <a:ext cx="4826000" cy="3302000"/>
          </a:xfrm>
          <a:prstGeom prst="roundRect">
            <a:avLst>
              <a:gd name="adj" fmla="val 6000"/>
            </a:avLst>
          </a:prstGeom>
          <a:solidFill>
            <a:srgbClr val="FFFFFF"/>
          </a:solidFill>
          <a:ln/>
          <a:effectLst>
            <a:outerShdw sx="100000" sy="100000" kx="0" ky="0" algn="bl" rotWithShape="0" blurRad="101600" dist="25400" dir="5400000">
              <a:srgbClr val="000000">
                <a:alpha val="3137"/>
              </a:srgbClr>
            </a:outerShdw>
          </a:effectLst>
        </p:spPr>
      </p:sp>
      <p:sp>
        <p:nvSpPr>
          <p:cNvPr id="21" name="Shape 19"/>
          <p:cNvSpPr/>
          <p:nvPr/>
        </p:nvSpPr>
        <p:spPr>
          <a:xfrm>
            <a:off x="10668000" y="1498600"/>
            <a:ext cx="63500" cy="3302000"/>
          </a:xfrm>
          <a:prstGeom prst="rect">
            <a:avLst/>
          </a:prstGeom>
          <a:solidFill>
            <a:srgbClr val="1B4F72"/>
          </a:solidFill>
          <a:ln/>
        </p:spPr>
      </p:sp>
      <p:sp>
        <p:nvSpPr>
          <p:cNvPr id="22" name="Text 20"/>
          <p:cNvSpPr/>
          <p:nvPr/>
        </p:nvSpPr>
        <p:spPr>
          <a:xfrm>
            <a:off x="10947400" y="1676400"/>
            <a:ext cx="4318000" cy="381000"/>
          </a:xfrm>
          <a:prstGeom prst="rect">
            <a:avLst/>
          </a:prstGeom>
          <a:noFill/>
          <a:ln/>
        </p:spPr>
        <p:txBody>
          <a:bodyPr wrap="none" lIns="0" tIns="0" rIns="0" bIns="0" rtlCol="0" anchor="ctr"/>
          <a:lstStyle/>
          <a:p>
            <a:pPr algn="l">
              <a:lnSpc>
                <a:spcPct val="120000"/>
              </a:lnSpc>
            </a:pPr>
            <a:r>
              <a:rPr lang="en-US" sz="1900" b="1" dirty="0">
                <a:solidFill>
                  <a:srgbClr val="1B4F72"/>
                </a:solidFill>
                <a:latin typeface="Liter" pitchFamily="34" charset="0"/>
                <a:ea typeface="Liter" pitchFamily="34" charset="-122"/>
                <a:cs typeface="Liter" pitchFamily="34" charset="-120"/>
              </a:rPr>
              <a:t>Sealant Fissure</a:t>
            </a:r>
            <a:endParaRPr lang="en-US" sz="1900" dirty="0"/>
          </a:p>
        </p:txBody>
      </p:sp>
      <p:sp>
        <p:nvSpPr>
          <p:cNvPr id="23" name="Text 21"/>
          <p:cNvSpPr/>
          <p:nvPr/>
        </p:nvSpPr>
        <p:spPr>
          <a:xfrm>
            <a:off x="10947400" y="2159000"/>
            <a:ext cx="4318000" cy="2476500"/>
          </a:xfrm>
          <a:prstGeom prst="rect">
            <a:avLst/>
          </a:prstGeom>
          <a:noFill/>
          <a:ln/>
        </p:spPr>
        <p:txBody>
          <a:bodyPr wrap="square" lIns="0" tIns="0" rIns="0" bIns="0" rtlCol="0" anchor="t"/>
          <a:lstStyle/>
          <a:p>
            <a:pPr algn="l">
              <a:lnSpc>
                <a:spcPct val="160000"/>
              </a:lnSpc>
            </a:pPr>
            <a:r>
              <a:rPr lang="en-US" sz="1500" dirty="0">
                <a:solidFill>
                  <a:srgbClr val="2D3436"/>
                </a:solidFill>
                <a:latin typeface="Liter" pitchFamily="34" charset="0"/>
                <a:ea typeface="Liter" pitchFamily="34" charset="-122"/>
                <a:cs typeface="Liter" pitchFamily="34" charset="-120"/>
              </a:rPr>
              <a:t>Pertimbangkan untuk </a:t>
            </a:r>
            <a:pPr algn="l">
              <a:lnSpc>
                <a:spcPct val="160000"/>
              </a:lnSpc>
            </a:pPr>
            <a:r>
              <a:rPr lang="en-US" sz="1500" b="1" dirty="0">
                <a:solidFill>
                  <a:srgbClr val="2D3436"/>
                </a:solidFill>
                <a:latin typeface="Liter" pitchFamily="34" charset="0"/>
                <a:ea typeface="Liter" pitchFamily="34" charset="-122"/>
                <a:cs typeface="Liter" pitchFamily="34" charset="-120"/>
              </a:rPr>
              <a:t>geraham susu</a:t>
            </a:r>
            <a:pPr algn="l">
              <a:lnSpc>
                <a:spcPct val="160000"/>
              </a:lnSpc>
            </a:pPr>
            <a:r>
              <a:rPr lang="en-US" sz="1500" dirty="0">
                <a:solidFill>
                  <a:srgbClr val="2D3436"/>
                </a:solidFill>
                <a:latin typeface="Liter" pitchFamily="34" charset="0"/>
                <a:ea typeface="Liter" pitchFamily="34" charset="-122"/>
                <a:cs typeface="Liter" pitchFamily="34" charset="-120"/>
              </a:rPr>
              <a:t> pada pesakit ECC berdasarkan:</a:t>
            </a:r>
            <a:endParaRPr lang="en-US" sz="1500" dirty="0"/>
          </a:p>
          <a:p>
            <a:pPr algn="l">
              <a:lnSpc>
                <a:spcPct val="160000"/>
              </a:lnSpc>
              <a:spcBef>
                <a:spcPts val="600"/>
              </a:spcBef>
            </a:pPr>
            <a:r>
              <a:rPr lang="en-US" sz="1500" dirty="0">
                <a:solidFill>
                  <a:srgbClr val="1B4F72"/>
                </a:solidFill>
                <a:latin typeface="Liter" pitchFamily="34" charset="0"/>
                <a:ea typeface="Liter" pitchFamily="34" charset="-122"/>
                <a:cs typeface="Liter" pitchFamily="34" charset="-120"/>
              </a:rPr>
              <a:t>■</a:t>
            </a:r>
            <a:pPr algn="l">
              <a:lnSpc>
                <a:spcPct val="160000"/>
              </a:lnSpc>
              <a:spcBef>
                <a:spcPts val="600"/>
              </a:spcBef>
            </a:pPr>
            <a:r>
              <a:rPr lang="en-US" sz="1500" dirty="0">
                <a:solidFill>
                  <a:srgbClr val="2D3436"/>
                </a:solidFill>
                <a:latin typeface="Liter" pitchFamily="34" charset="0"/>
                <a:ea typeface="Liter" pitchFamily="34" charset="-122"/>
                <a:cs typeface="Liter" pitchFamily="34" charset="-120"/>
              </a:rPr>
              <a:t> Tahap risiko karies</a:t>
            </a:r>
            <a:endParaRPr lang="en-US" sz="1500" dirty="0"/>
          </a:p>
          <a:p>
            <a:pPr algn="l">
              <a:lnSpc>
                <a:spcPct val="160000"/>
              </a:lnSpc>
            </a:pPr>
            <a:r>
              <a:rPr lang="en-US" sz="1500" dirty="0">
                <a:solidFill>
                  <a:srgbClr val="1B4F72"/>
                </a:solidFill>
                <a:latin typeface="Liter" pitchFamily="34" charset="0"/>
                <a:ea typeface="Liter" pitchFamily="34" charset="-122"/>
                <a:cs typeface="Liter" pitchFamily="34" charset="-120"/>
              </a:rPr>
              <a:t>■</a:t>
            </a:r>
            <a:pPr algn="l">
              <a:lnSpc>
                <a:spcPct val="160000"/>
              </a:lnSpc>
            </a:pPr>
            <a:r>
              <a:rPr lang="en-US" sz="1500" dirty="0">
                <a:solidFill>
                  <a:srgbClr val="2D3436"/>
                </a:solidFill>
                <a:latin typeface="Liter" pitchFamily="34" charset="0"/>
                <a:ea typeface="Liter" pitchFamily="34" charset="-122"/>
                <a:cs typeface="Liter" pitchFamily="34" charset="-120"/>
              </a:rPr>
              <a:t> Status kawalan plak</a:t>
            </a:r>
            <a:endParaRPr lang="en-US" sz="1500" dirty="0"/>
          </a:p>
          <a:p>
            <a:pPr algn="l">
              <a:lnSpc>
                <a:spcPct val="160000"/>
              </a:lnSpc>
            </a:pPr>
            <a:r>
              <a:rPr lang="en-US" sz="1500" dirty="0">
                <a:solidFill>
                  <a:srgbClr val="1B4F72"/>
                </a:solidFill>
                <a:latin typeface="Liter" pitchFamily="34" charset="0"/>
                <a:ea typeface="Liter" pitchFamily="34" charset="-122"/>
                <a:cs typeface="Liter" pitchFamily="34" charset="-120"/>
              </a:rPr>
              <a:t>■</a:t>
            </a:r>
            <a:pPr algn="l">
              <a:lnSpc>
                <a:spcPct val="160000"/>
              </a:lnSpc>
            </a:pPr>
            <a:r>
              <a:rPr lang="en-US" sz="1500" dirty="0">
                <a:solidFill>
                  <a:srgbClr val="2D3436"/>
                </a:solidFill>
                <a:latin typeface="Liter" pitchFamily="34" charset="0"/>
                <a:ea typeface="Liter" pitchFamily="34" charset="-122"/>
                <a:cs typeface="Liter" pitchFamily="34" charset="-120"/>
              </a:rPr>
              <a:t> Keupayaan mengasingkan gigi</a:t>
            </a:r>
            <a:endParaRPr lang="en-US" sz="1500" dirty="0"/>
          </a:p>
          <a:p>
            <a:pPr algn="l">
              <a:lnSpc>
                <a:spcPct val="160000"/>
              </a:lnSpc>
            </a:pPr>
            <a:r>
              <a:rPr lang="en-US" sz="1500" dirty="0">
                <a:solidFill>
                  <a:srgbClr val="1B4F72"/>
                </a:solidFill>
                <a:latin typeface="Liter" pitchFamily="34" charset="0"/>
                <a:ea typeface="Liter" pitchFamily="34" charset="-122"/>
                <a:cs typeface="Liter" pitchFamily="34" charset="-120"/>
              </a:rPr>
              <a:t>■</a:t>
            </a:r>
            <a:pPr algn="l">
              <a:lnSpc>
                <a:spcPct val="160000"/>
              </a:lnSpc>
            </a:pPr>
            <a:r>
              <a:rPr lang="en-US" sz="1500" dirty="0">
                <a:solidFill>
                  <a:srgbClr val="2D3436"/>
                </a:solidFill>
                <a:latin typeface="Liter" pitchFamily="34" charset="0"/>
                <a:ea typeface="Liter" pitchFamily="34" charset="-122"/>
                <a:cs typeface="Liter" pitchFamily="34" charset="-120"/>
              </a:rPr>
              <a:t> Kerjasama pesakit</a:t>
            </a:r>
            <a:endParaRPr lang="en-US" sz="1500" dirty="0"/>
          </a:p>
        </p:txBody>
      </p:sp>
      <p:sp>
        <p:nvSpPr>
          <p:cNvPr id="24" name="Shape 22"/>
          <p:cNvSpPr/>
          <p:nvPr/>
        </p:nvSpPr>
        <p:spPr>
          <a:xfrm>
            <a:off x="762000" y="5143500"/>
            <a:ext cx="14732000" cy="3048000"/>
          </a:xfrm>
          <a:prstGeom prst="roundRect">
            <a:avLst>
              <a:gd name="adj" fmla="val 4000"/>
            </a:avLst>
          </a:prstGeom>
          <a:solidFill>
            <a:srgbClr val="FFFFFF"/>
          </a:solidFill>
          <a:ln/>
          <a:effectLst>
            <a:outerShdw sx="100000" sy="100000" kx="0" ky="0" algn="bl" rotWithShape="0" blurRad="76200" dist="25400" dir="5400000">
              <a:srgbClr val="000000">
                <a:alpha val="2353"/>
              </a:srgbClr>
            </a:outerShdw>
          </a:effectLst>
        </p:spPr>
      </p:sp>
      <p:sp>
        <p:nvSpPr>
          <p:cNvPr id="25" name="Shape 23"/>
          <p:cNvSpPr/>
          <p:nvPr/>
        </p:nvSpPr>
        <p:spPr>
          <a:xfrm>
            <a:off x="762000" y="5143500"/>
            <a:ext cx="63500" cy="3048000"/>
          </a:xfrm>
          <a:prstGeom prst="rect">
            <a:avLst/>
          </a:prstGeom>
          <a:solidFill>
            <a:srgbClr val="7F8C8D"/>
          </a:solidFill>
          <a:ln/>
        </p:spPr>
      </p:sp>
      <p:sp>
        <p:nvSpPr>
          <p:cNvPr id="26" name="Text 24"/>
          <p:cNvSpPr/>
          <p:nvPr/>
        </p:nvSpPr>
        <p:spPr>
          <a:xfrm>
            <a:off x="1041400" y="5308600"/>
            <a:ext cx="7620000" cy="355600"/>
          </a:xfrm>
          <a:prstGeom prst="rect">
            <a:avLst/>
          </a:prstGeom>
          <a:noFill/>
          <a:ln/>
        </p:spPr>
        <p:txBody>
          <a:bodyPr wrap="none" lIns="0" tIns="0" rIns="0" bIns="0" rtlCol="0" anchor="ctr"/>
          <a:lstStyle/>
          <a:p>
            <a:pPr algn="l">
              <a:lnSpc>
                <a:spcPct val="120000"/>
              </a:lnSpc>
            </a:pPr>
            <a:r>
              <a:rPr lang="en-US" sz="1700" b="1" dirty="0">
                <a:solidFill>
                  <a:srgbClr val="1B4F72"/>
                </a:solidFill>
                <a:latin typeface="Liter" pitchFamily="34" charset="0"/>
                <a:ea typeface="Liter" pitchFamily="34" charset="-122"/>
                <a:cs typeface="Liter" pitchFamily="34" charset="-120"/>
              </a:rPr>
              <a:t>Casein Phosphopeptide-Amorphous Calcium Phosphate (CPP-ACP)</a:t>
            </a:r>
            <a:endParaRPr lang="en-US" sz="1700" dirty="0"/>
          </a:p>
        </p:txBody>
      </p:sp>
      <p:sp>
        <p:nvSpPr>
          <p:cNvPr id="27" name="Text 25"/>
          <p:cNvSpPr/>
          <p:nvPr/>
        </p:nvSpPr>
        <p:spPr>
          <a:xfrm>
            <a:off x="1041400" y="5740400"/>
            <a:ext cx="14173200" cy="2286000"/>
          </a:xfrm>
          <a:prstGeom prst="rect">
            <a:avLst/>
          </a:prstGeom>
          <a:noFill/>
          <a:ln/>
        </p:spPr>
        <p:txBody>
          <a:bodyPr wrap="square" lIns="0" tIns="0" rIns="0" bIns="0" rtlCol="0" anchor="t"/>
          <a:lstStyle/>
          <a:p>
            <a:pPr algn="l">
              <a:lnSpc>
                <a:spcPct val="165000"/>
              </a:lnSpc>
            </a:pPr>
            <a:r>
              <a:rPr lang="en-US" sz="1500" dirty="0">
                <a:solidFill>
                  <a:srgbClr val="2D3436"/>
                </a:solidFill>
                <a:latin typeface="Liter" pitchFamily="34" charset="0"/>
                <a:ea typeface="Liter" pitchFamily="34" charset="-122"/>
                <a:cs typeface="Liter" pitchFamily="34" charset="-120"/>
              </a:rPr>
              <a:t>Krim topikal berasaskan air, bebas gula, mengandungi protein susu daripada casein.</a:t>
            </a:r>
            <a:endParaRPr lang="en-US" sz="1500" dirty="0"/>
          </a:p>
          <a:p>
            <a:pPr algn="l">
              <a:lnSpc>
                <a:spcPct val="165000"/>
              </a:lnSpc>
              <a:spcBef>
                <a:spcPts val="600"/>
              </a:spcBef>
            </a:pPr>
            <a:r>
              <a:rPr lang="en-US" sz="1500" dirty="0">
                <a:solidFill>
                  <a:srgbClr val="2D3436"/>
                </a:solidFill>
                <a:latin typeface="Liter" pitchFamily="34" charset="0"/>
                <a:ea typeface="Liter" pitchFamily="34" charset="-122"/>
                <a:cs typeface="Liter" pitchFamily="34" charset="-120"/>
              </a:rPr>
              <a:t>Keputusan kajian (Sitthisettapong et al., 2015) </a:t>
            </a:r>
            <a:pPr algn="l">
              <a:lnSpc>
                <a:spcPct val="165000"/>
              </a:lnSpc>
              <a:spcBef>
                <a:spcPts val="600"/>
              </a:spcBef>
            </a:pPr>
            <a:r>
              <a:rPr lang="en-US" sz="1500" b="1" dirty="0">
                <a:solidFill>
                  <a:srgbClr val="2D3436"/>
                </a:solidFill>
                <a:latin typeface="Liter" pitchFamily="34" charset="0"/>
                <a:ea typeface="Liter" pitchFamily="34" charset="-122"/>
                <a:cs typeface="Liter" pitchFamily="34" charset="-120"/>
              </a:rPr>
              <a:t>Aras I</a:t>
            </a:r>
            <a:pPr algn="l">
              <a:lnSpc>
                <a:spcPct val="165000"/>
              </a:lnSpc>
              <a:spcBef>
                <a:spcPts val="600"/>
              </a:spcBef>
            </a:pPr>
            <a:r>
              <a:rPr lang="en-US" sz="1500" dirty="0">
                <a:solidFill>
                  <a:srgbClr val="2D3436"/>
                </a:solidFill>
                <a:latin typeface="Liter" pitchFamily="34" charset="0"/>
                <a:ea typeface="Liter" pitchFamily="34" charset="-122"/>
                <a:cs typeface="Liter" pitchFamily="34" charset="-120"/>
              </a:rPr>
              <a:t>:</a:t>
            </a:r>
            <a:endParaRPr lang="en-US" sz="1500" dirty="0"/>
          </a:p>
          <a:p>
            <a:pPr algn="l">
              <a:lnSpc>
                <a:spcPct val="165000"/>
              </a:lnSpc>
            </a:pPr>
            <a:r>
              <a:rPr lang="en-US" sz="1500" dirty="0">
                <a:solidFill>
                  <a:srgbClr val="2D3436"/>
                </a:solidFill>
                <a:latin typeface="Liter" pitchFamily="34" charset="0"/>
                <a:ea typeface="Liter" pitchFamily="34" charset="-122"/>
                <a:cs typeface="Liter" pitchFamily="34" charset="-120"/>
              </a:rPr>
              <a:t>Aplikasi harian </a:t>
            </a:r>
            <a:pPr algn="l">
              <a:lnSpc>
                <a:spcPct val="165000"/>
              </a:lnSpc>
            </a:pPr>
            <a:r>
              <a:rPr lang="en-US" sz="1500" b="1" dirty="0">
                <a:solidFill>
                  <a:srgbClr val="2D3436"/>
                </a:solidFill>
                <a:latin typeface="Liter" pitchFamily="34" charset="0"/>
                <a:ea typeface="Liter" pitchFamily="34" charset="-122"/>
                <a:cs typeface="Liter" pitchFamily="34" charset="-120"/>
              </a:rPr>
              <a:t>10% w/v CPP-ACP</a:t>
            </a:r>
            <a:pPr algn="l">
              <a:lnSpc>
                <a:spcPct val="165000"/>
              </a:lnSpc>
            </a:pPr>
            <a:r>
              <a:rPr lang="en-US" sz="1500" dirty="0">
                <a:solidFill>
                  <a:srgbClr val="2D3436"/>
                </a:solidFill>
                <a:latin typeface="Liter" pitchFamily="34" charset="0"/>
                <a:ea typeface="Liter" pitchFamily="34" charset="-122"/>
                <a:cs typeface="Liter" pitchFamily="34" charset="-120"/>
              </a:rPr>
              <a:t> bersama gosok gigi biasa menggunakan ubat gigi fluoride — </a:t>
            </a:r>
            <a:pPr algn="l">
              <a:lnSpc>
                <a:spcPct val="165000"/>
              </a:lnSpc>
            </a:pPr>
            <a:r>
              <a:rPr lang="en-US" sz="1500" b="1" dirty="0">
                <a:solidFill>
                  <a:srgbClr val="2D3436"/>
                </a:solidFill>
                <a:latin typeface="Liter" pitchFamily="34" charset="0"/>
                <a:ea typeface="Liter" pitchFamily="34" charset="-122"/>
                <a:cs typeface="Liter" pitchFamily="34" charset="-120"/>
              </a:rPr>
              <a:t>tidak menunjukkan manfaat tambahan signifikan</a:t>
            </a:r>
            <a:pPr algn="l">
              <a:lnSpc>
                <a:spcPct val="165000"/>
              </a:lnSpc>
            </a:pPr>
            <a:r>
              <a:rPr lang="en-US" sz="1500" dirty="0">
                <a:solidFill>
                  <a:srgbClr val="2D3436"/>
                </a:solidFill>
                <a:latin typeface="Liter" pitchFamily="34" charset="0"/>
                <a:ea typeface="Liter" pitchFamily="34" charset="-122"/>
                <a:cs typeface="Liter" pitchFamily="34" charset="-120"/>
              </a:rPr>
              <a:t> dalam pencegahan karies pada kanak-kanak pra-sekolah berisiko tinggi selama setahun.</a:t>
            </a:r>
            <a:endParaRPr lang="en-US" sz="1500" dirty="0"/>
          </a:p>
          <a:p>
            <a:pPr algn="l">
              <a:lnSpc>
                <a:spcPct val="165000"/>
              </a:lnSpc>
              <a:spcBef>
                <a:spcPts val="600"/>
              </a:spcBef>
            </a:pPr>
            <a:r>
              <a:rPr lang="en-US" sz="1500" dirty="0">
                <a:solidFill>
                  <a:srgbClr val="7F8C8D"/>
                </a:solidFill>
                <a:latin typeface="Liter" pitchFamily="34" charset="0"/>
                <a:ea typeface="Liter" pitchFamily="34" charset="-122"/>
                <a:cs typeface="Liter" pitchFamily="34" charset="-120"/>
              </a:rPr>
              <a:t>★</a:t>
            </a:r>
            <a:pPr algn="l">
              <a:lnSpc>
                <a:spcPct val="165000"/>
              </a:lnSpc>
              <a:spcBef>
                <a:spcPts val="600"/>
              </a:spcBef>
            </a:pPr>
            <a:r>
              <a:rPr lang="en-US" sz="1500" dirty="0">
                <a:solidFill>
                  <a:srgbClr val="2D3436"/>
                </a:solidFill>
                <a:latin typeface="Liter" pitchFamily="34" charset="0"/>
                <a:ea typeface="Liter" pitchFamily="34" charset="-122"/>
                <a:cs typeface="Liter" pitchFamily="34" charset="-120"/>
              </a:rPr>
              <a:t> </a:t>
            </a:r>
            <a:pPr algn="l">
              <a:lnSpc>
                <a:spcPct val="165000"/>
              </a:lnSpc>
              <a:spcBef>
                <a:spcPts val="600"/>
              </a:spcBef>
            </a:pPr>
            <a:r>
              <a:rPr lang="en-US" sz="1500" i="1" dirty="0">
                <a:solidFill>
                  <a:srgbClr val="2D3436"/>
                </a:solidFill>
                <a:latin typeface="Liter" pitchFamily="34" charset="0"/>
                <a:ea typeface="Liter" pitchFamily="34" charset="-122"/>
                <a:cs typeface="Liter" pitchFamily="34" charset="-120"/>
              </a:rPr>
              <a:t>CPP-ACP boleh dipertimbangkan sebagai adjunct tetapi tidak boleh menggantikan strategi pencegahan berasaskan fluoride.</a:t>
            </a:r>
            <a:endParaRPr lang="en-US" sz="1500" dirty="0"/>
          </a:p>
        </p:txBody>
      </p:sp>
      <p:sp>
        <p:nvSpPr>
          <p:cNvPr id="28" name="Shape 26"/>
          <p:cNvSpPr/>
          <p:nvPr/>
        </p:nvSpPr>
        <p:spPr>
          <a:xfrm>
            <a:off x="762000" y="8763000"/>
            <a:ext cx="14732000" cy="12700"/>
          </a:xfrm>
          <a:prstGeom prst="rect">
            <a:avLst/>
          </a:prstGeom>
          <a:solidFill>
            <a:srgbClr val="E8E2DA"/>
          </a:solidFill>
          <a:ln/>
        </p:spPr>
      </p:sp>
      <p:sp>
        <p:nvSpPr>
          <p:cNvPr id="29" name="Text 27"/>
          <p:cNvSpPr/>
          <p:nvPr/>
        </p:nvSpPr>
        <p:spPr>
          <a:xfrm>
            <a:off x="11176000" y="8826500"/>
            <a:ext cx="4318000" cy="228600"/>
          </a:xfrm>
          <a:prstGeom prst="rect">
            <a:avLst/>
          </a:prstGeom>
          <a:noFill/>
          <a:ln/>
        </p:spPr>
        <p:txBody>
          <a:bodyPr wrap="none" lIns="0" tIns="0" rIns="0" bIns="0" rtlCol="0" anchor="ctr"/>
          <a:lstStyle/>
          <a:p>
            <a:pPr algn="r">
              <a:lnSpc>
                <a:spcPct val="120000"/>
              </a:lnSpc>
            </a:pPr>
            <a:r>
              <a:rPr lang="en-US" sz="1100" dirty="0">
                <a:solidFill>
                  <a:srgbClr val="7F8C8D"/>
                </a:solidFill>
                <a:latin typeface="Liter" pitchFamily="34" charset="0"/>
                <a:ea typeface="Liter" pitchFamily="34" charset="-122"/>
                <a:cs typeface="Liter" pitchFamily="34" charset="-120"/>
              </a:rPr>
              <a:t>Klinik Pergigian Dato Keramat | CPG ECC</a:t>
            </a:r>
            <a:endParaRPr lang="en-US" sz="1100" dirty="0"/>
          </a:p>
        </p:txBody>
      </p:sp>
      <p:pic>
        <p:nvPicPr>
          <p:cNvPr id="30" name="Image 0" descr="https://kimi-img.moonshot.cn/pub/slides/okc/badodhkogb7vs/mnt/agents/output/cpg-ecc/images/4_KKM_BusinessToday.png">    </p:cNvPr>
          <p:cNvPicPr>
            <a:picLocks noChangeAspect="1"/>
          </p:cNvPicPr>
          <p:nvPr/>
        </p:nvPicPr>
        <p:blipFill>
          <a:blip r:embed="rId1">
            <a:alphaModFix amt="50000"/>
          </a:blip>
          <a:srcRect l="0" r="0" t="0" b="0"/>
          <a:stretch/>
        </p:blipFill>
        <p:spPr>
          <a:xfrm>
            <a:off x="762000" y="8788400"/>
            <a:ext cx="889000" cy="279400"/>
          </a:xfrm>
          <a:prstGeom prst="rect">
            <a:avLst/>
          </a:prstGeom>
        </p:spPr>
      </p:pic>
    </p:spTree>
  </p:cSld>
  <p:clrMapOvr>
    <a:masterClrMapping/>
  </p:clrMapOvr>
  <p:transition>
    <p:fade/>
    <p:spd val="med"/>
  </p:transition>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F1EC"/>
        </a:solidFill>
      </p:bgPr>
    </p:bg>
    <p:spTree>
      <p:nvGrpSpPr>
        <p:cNvPr id="1" name=""/>
        <p:cNvGrpSpPr/>
        <p:nvPr/>
      </p:nvGrpSpPr>
      <p:grpSpPr>
        <a:xfrm>
          <a:off x="0" y="0"/>
          <a:ext cx="0" cy="0"/>
          <a:chOff x="0" y="0"/>
          <a:chExt cx="0" cy="0"/>
        </a:xfrm>
      </p:grpSpPr>
      <p:sp>
        <p:nvSpPr>
          <p:cNvPr id="2" name="Shape 0"/>
          <p:cNvSpPr/>
          <p:nvPr/>
        </p:nvSpPr>
        <p:spPr>
          <a:xfrm>
            <a:off x="0" y="0"/>
            <a:ext cx="16256000" cy="508000"/>
          </a:xfrm>
          <a:prstGeom prst="rect">
            <a:avLst/>
          </a:prstGeom>
          <a:solidFill>
            <a:srgbClr val="1B4F72"/>
          </a:solidFill>
          <a:ln/>
        </p:spPr>
      </p:sp>
      <p:sp>
        <p:nvSpPr>
          <p:cNvPr id="3" name="Text 1"/>
          <p:cNvSpPr/>
          <p:nvPr/>
        </p:nvSpPr>
        <p:spPr>
          <a:xfrm>
            <a:off x="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PENGENALAN</a:t>
            </a:r>
            <a:endParaRPr lang="en-US" sz="1200" dirty="0"/>
          </a:p>
        </p:txBody>
      </p:sp>
      <p:sp>
        <p:nvSpPr>
          <p:cNvPr id="4" name="Text 2"/>
          <p:cNvSpPr/>
          <p:nvPr/>
        </p:nvSpPr>
        <p:spPr>
          <a:xfrm>
            <a:off x="32512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FAKTOR RISIKO</a:t>
            </a:r>
            <a:endParaRPr lang="en-US" sz="1200" dirty="0"/>
          </a:p>
        </p:txBody>
      </p:sp>
      <p:sp>
        <p:nvSpPr>
          <p:cNvPr id="5" name="Text 3"/>
          <p:cNvSpPr/>
          <p:nvPr/>
        </p:nvSpPr>
        <p:spPr>
          <a:xfrm>
            <a:off x="65024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PEMERIKSAAN</a:t>
            </a:r>
            <a:endParaRPr lang="en-US" sz="1200" dirty="0"/>
          </a:p>
        </p:txBody>
      </p:sp>
      <p:sp>
        <p:nvSpPr>
          <p:cNvPr id="6" name="Text 4"/>
          <p:cNvSpPr/>
          <p:nvPr/>
        </p:nvSpPr>
        <p:spPr>
          <a:xfrm>
            <a:off x="97536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PENCEGAHAN</a:t>
            </a:r>
            <a:endParaRPr lang="en-US" sz="1200" dirty="0"/>
          </a:p>
        </p:txBody>
      </p:sp>
      <p:sp>
        <p:nvSpPr>
          <p:cNvPr id="7" name="Text 5"/>
          <p:cNvSpPr/>
          <p:nvPr/>
        </p:nvSpPr>
        <p:spPr>
          <a:xfrm>
            <a:off x="130048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RAWATAN</a:t>
            </a:r>
            <a:endParaRPr lang="en-US" sz="1200" dirty="0"/>
          </a:p>
        </p:txBody>
      </p:sp>
      <p:sp>
        <p:nvSpPr>
          <p:cNvPr id="8" name="Shape 6"/>
          <p:cNvSpPr/>
          <p:nvPr/>
        </p:nvSpPr>
        <p:spPr>
          <a:xfrm>
            <a:off x="9753600" y="508000"/>
            <a:ext cx="3251200" cy="38100"/>
          </a:xfrm>
          <a:prstGeom prst="rect">
            <a:avLst/>
          </a:prstGeom>
          <a:solidFill>
            <a:srgbClr val="C67A3C"/>
          </a:solidFill>
          <a:ln/>
        </p:spPr>
      </p:sp>
      <p:sp>
        <p:nvSpPr>
          <p:cNvPr id="9" name="Text 7"/>
          <p:cNvSpPr/>
          <p:nvPr/>
        </p:nvSpPr>
        <p:spPr>
          <a:xfrm>
            <a:off x="762000" y="698500"/>
            <a:ext cx="10160000" cy="482600"/>
          </a:xfrm>
          <a:prstGeom prst="rect">
            <a:avLst/>
          </a:prstGeom>
          <a:noFill/>
          <a:ln/>
        </p:spPr>
        <p:txBody>
          <a:bodyPr wrap="none" lIns="0" tIns="0" rIns="0" bIns="0" rtlCol="0" anchor="ctr"/>
          <a:lstStyle/>
          <a:p>
            <a:pPr algn="l">
              <a:lnSpc>
                <a:spcPct val="120000"/>
              </a:lnSpc>
            </a:pPr>
            <a:r>
              <a:rPr lang="en-US" sz="2800" dirty="0">
                <a:solidFill>
                  <a:srgbClr val="1B4F72"/>
                </a:solidFill>
                <a:latin typeface="Liter" pitchFamily="34" charset="0"/>
                <a:ea typeface="Liter" pitchFamily="34" charset="-122"/>
                <a:cs typeface="Liter" pitchFamily="34" charset="-120"/>
              </a:rPr>
              <a:t>Bahan Pencegahan Lain &amp; Fluoridasi Air</a:t>
            </a:r>
            <a:endParaRPr lang="en-US" sz="2800" dirty="0"/>
          </a:p>
        </p:txBody>
      </p:sp>
      <p:sp>
        <p:nvSpPr>
          <p:cNvPr id="10" name="Shape 8"/>
          <p:cNvSpPr/>
          <p:nvPr/>
        </p:nvSpPr>
        <p:spPr>
          <a:xfrm>
            <a:off x="762000" y="1231900"/>
            <a:ext cx="635000" cy="38100"/>
          </a:xfrm>
          <a:prstGeom prst="rect">
            <a:avLst/>
          </a:prstGeom>
          <a:solidFill>
            <a:srgbClr val="C67A3C"/>
          </a:solidFill>
          <a:ln/>
        </p:spPr>
      </p:sp>
      <p:sp>
        <p:nvSpPr>
          <p:cNvPr id="11" name="Text 9"/>
          <p:cNvSpPr/>
          <p:nvPr/>
        </p:nvSpPr>
        <p:spPr>
          <a:xfrm>
            <a:off x="762000" y="1498600"/>
            <a:ext cx="5080000" cy="279400"/>
          </a:xfrm>
          <a:prstGeom prst="rect">
            <a:avLst/>
          </a:prstGeom>
          <a:noFill/>
          <a:ln/>
        </p:spPr>
        <p:txBody>
          <a:bodyPr wrap="none" lIns="0" tIns="0" rIns="0" bIns="0" rtlCol="0" anchor="ctr"/>
          <a:lstStyle/>
          <a:p>
            <a:pPr algn="l">
              <a:lnSpc>
                <a:spcPct val="120000"/>
              </a:lnSpc>
            </a:pPr>
            <a:r>
              <a:rPr lang="en-US" sz="1300" spc="200" kern="0" dirty="0">
                <a:solidFill>
                  <a:srgbClr val="C67A3C"/>
                </a:solidFill>
                <a:latin typeface="Quattrocento Sans" pitchFamily="34" charset="0"/>
                <a:ea typeface="Quattrocento Sans" pitchFamily="34" charset="-122"/>
                <a:cs typeface="Quattrocento Sans" pitchFamily="34" charset="-120"/>
              </a:rPr>
              <a:t>AGEN BUKAN-FLUORIDE</a:t>
            </a:r>
            <a:endParaRPr lang="en-US" sz="1300" dirty="0"/>
          </a:p>
        </p:txBody>
      </p:sp>
      <p:sp>
        <p:nvSpPr>
          <p:cNvPr id="12" name="Shape 10"/>
          <p:cNvSpPr/>
          <p:nvPr/>
        </p:nvSpPr>
        <p:spPr>
          <a:xfrm>
            <a:off x="762000" y="1905000"/>
            <a:ext cx="7112000" cy="3302000"/>
          </a:xfrm>
          <a:prstGeom prst="roundRect">
            <a:avLst>
              <a:gd name="adj" fmla="val 6000"/>
            </a:avLst>
          </a:prstGeom>
          <a:solidFill>
            <a:srgbClr val="FFFFFF"/>
          </a:solidFill>
          <a:ln/>
          <a:effectLst>
            <a:outerShdw sx="100000" sy="100000" kx="0" ky="0" algn="bl" rotWithShape="0" blurRad="101600" dist="25400" dir="5400000">
              <a:srgbClr val="000000">
                <a:alpha val="3137"/>
              </a:srgbClr>
            </a:outerShdw>
          </a:effectLst>
        </p:spPr>
      </p:sp>
      <p:sp>
        <p:nvSpPr>
          <p:cNvPr id="13" name="Shape 11"/>
          <p:cNvSpPr/>
          <p:nvPr/>
        </p:nvSpPr>
        <p:spPr>
          <a:xfrm>
            <a:off x="762000" y="1905000"/>
            <a:ext cx="63500" cy="3302000"/>
          </a:xfrm>
          <a:prstGeom prst="rect">
            <a:avLst/>
          </a:prstGeom>
          <a:solidFill>
            <a:srgbClr val="7F8C8D"/>
          </a:solidFill>
          <a:ln/>
        </p:spPr>
      </p:sp>
      <p:sp>
        <p:nvSpPr>
          <p:cNvPr id="14" name="Text 12"/>
          <p:cNvSpPr/>
          <p:nvPr/>
        </p:nvSpPr>
        <p:spPr>
          <a:xfrm>
            <a:off x="1041400" y="2057400"/>
            <a:ext cx="6604000" cy="2984500"/>
          </a:xfrm>
          <a:prstGeom prst="rect">
            <a:avLst/>
          </a:prstGeom>
          <a:noFill/>
          <a:ln/>
        </p:spPr>
        <p:txBody>
          <a:bodyPr wrap="square" lIns="0" tIns="0" rIns="0" bIns="0" rtlCol="0" anchor="t"/>
          <a:lstStyle/>
          <a:p>
            <a:pPr algn="l">
              <a:lnSpc>
                <a:spcPct val="160000"/>
              </a:lnSpc>
            </a:pPr>
            <a:r>
              <a:rPr lang="en-US" sz="1500" dirty="0">
                <a:solidFill>
                  <a:srgbClr val="2D3436"/>
                </a:solidFill>
                <a:latin typeface="Liter" pitchFamily="34" charset="0"/>
                <a:ea typeface="Liter" pitchFamily="34" charset="-122"/>
                <a:cs typeface="Liter" pitchFamily="34" charset="-120"/>
              </a:rPr>
              <a:t>Agen bukan-fluoride yang dikaji dalam SR (Wang et al., 2017) </a:t>
            </a:r>
            <a:pPr algn="l">
              <a:lnSpc>
                <a:spcPct val="160000"/>
              </a:lnSpc>
            </a:pPr>
            <a:r>
              <a:rPr lang="en-US" sz="1500" b="1" dirty="0">
                <a:solidFill>
                  <a:srgbClr val="2D3436"/>
                </a:solidFill>
                <a:latin typeface="Liter" pitchFamily="34" charset="0"/>
                <a:ea typeface="Liter" pitchFamily="34" charset="-122"/>
                <a:cs typeface="Liter" pitchFamily="34" charset="-120"/>
              </a:rPr>
              <a:t>Aras I</a:t>
            </a:r>
            <a:pPr algn="l">
              <a:lnSpc>
                <a:spcPct val="160000"/>
              </a:lnSpc>
            </a:pPr>
            <a:r>
              <a:rPr lang="en-US" sz="1500" dirty="0">
                <a:solidFill>
                  <a:srgbClr val="2D3436"/>
                </a:solidFill>
                <a:latin typeface="Liter" pitchFamily="34" charset="0"/>
                <a:ea typeface="Liter" pitchFamily="34" charset="-122"/>
                <a:cs typeface="Liter" pitchFamily="34" charset="-120"/>
              </a:rPr>
              <a:t>:</a:t>
            </a:r>
            <a:endParaRPr lang="en-US" sz="1500" dirty="0"/>
          </a:p>
          <a:p>
            <a:pPr algn="l">
              <a:lnSpc>
                <a:spcPct val="160000"/>
              </a:lnSpc>
              <a:spcBef>
                <a:spcPts val="600"/>
              </a:spcBef>
            </a:pPr>
            <a:r>
              <a:rPr lang="en-US" sz="1500" dirty="0">
                <a:solidFill>
                  <a:srgbClr val="1B4F72"/>
                </a:solidFill>
                <a:latin typeface="Liter" pitchFamily="34" charset="0"/>
                <a:ea typeface="Liter" pitchFamily="34" charset="-122"/>
                <a:cs typeface="Liter" pitchFamily="34" charset="-120"/>
              </a:rPr>
              <a:t>■</a:t>
            </a:r>
            <a:pPr algn="l">
              <a:lnSpc>
                <a:spcPct val="160000"/>
              </a:lnSpc>
              <a:spcBef>
                <a:spcPts val="600"/>
              </a:spcBef>
            </a:pPr>
            <a:r>
              <a:rPr lang="en-US" sz="1500" dirty="0">
                <a:solidFill>
                  <a:srgbClr val="2D3436"/>
                </a:solidFill>
                <a:latin typeface="Liter" pitchFamily="34" charset="0"/>
                <a:ea typeface="Liter" pitchFamily="34" charset="-122"/>
                <a:cs typeface="Liter" pitchFamily="34" charset="-120"/>
              </a:rPr>
              <a:t> </a:t>
            </a:r>
            <a:pPr algn="l">
              <a:lnSpc>
                <a:spcPct val="160000"/>
              </a:lnSpc>
              <a:spcBef>
                <a:spcPts val="600"/>
              </a:spcBef>
            </a:pPr>
            <a:r>
              <a:rPr lang="en-US" sz="1500" b="1" dirty="0">
                <a:solidFill>
                  <a:srgbClr val="2D3436"/>
                </a:solidFill>
                <a:latin typeface="Liter" pitchFamily="34" charset="0"/>
                <a:ea typeface="Liter" pitchFamily="34" charset="-122"/>
                <a:cs typeface="Liter" pitchFamily="34" charset="-120"/>
              </a:rPr>
              <a:t>Wipes xylitol</a:t>
            </a:r>
            <a:pPr algn="l">
              <a:lnSpc>
                <a:spcPct val="160000"/>
              </a:lnSpc>
              <a:spcBef>
                <a:spcPts val="600"/>
              </a:spcBef>
            </a:pPr>
            <a:r>
              <a:rPr lang="en-US" sz="1500" dirty="0">
                <a:solidFill>
                  <a:srgbClr val="2D3436"/>
                </a:solidFill>
                <a:latin typeface="Liter" pitchFamily="34" charset="0"/>
                <a:ea typeface="Liter" pitchFamily="34" charset="-122"/>
                <a:cs typeface="Liter" pitchFamily="34" charset="-120"/>
              </a:rPr>
              <a:t> — penggunaan harian disokong oleh satu kajian</a:t>
            </a:r>
            <a:endParaRPr lang="en-US" sz="1500" dirty="0"/>
          </a:p>
          <a:p>
            <a:pPr algn="l">
              <a:lnSpc>
                <a:spcPct val="160000"/>
              </a:lnSpc>
            </a:pPr>
            <a:r>
              <a:rPr lang="en-US" sz="1500" dirty="0">
                <a:solidFill>
                  <a:srgbClr val="1B4F72"/>
                </a:solidFill>
                <a:latin typeface="Liter" pitchFamily="34" charset="0"/>
                <a:ea typeface="Liter" pitchFamily="34" charset="-122"/>
                <a:cs typeface="Liter" pitchFamily="34" charset="-120"/>
              </a:rPr>
              <a:t>■</a:t>
            </a:r>
            <a:pPr algn="l">
              <a:lnSpc>
                <a:spcPct val="160000"/>
              </a:lnSpc>
            </a:pPr>
            <a:r>
              <a:rPr lang="en-US" sz="1500" dirty="0">
                <a:solidFill>
                  <a:srgbClr val="2D3436"/>
                </a:solidFill>
                <a:latin typeface="Liter" pitchFamily="34" charset="0"/>
                <a:ea typeface="Liter" pitchFamily="34" charset="-122"/>
                <a:cs typeface="Liter" pitchFamily="34" charset="-120"/>
              </a:rPr>
              <a:t> </a:t>
            </a:r>
            <a:pPr algn="l">
              <a:lnSpc>
                <a:spcPct val="160000"/>
              </a:lnSpc>
            </a:pPr>
            <a:r>
              <a:rPr lang="en-US" sz="1500" b="1" dirty="0">
                <a:solidFill>
                  <a:srgbClr val="2D3436"/>
                </a:solidFill>
                <a:latin typeface="Liter" pitchFamily="34" charset="0"/>
                <a:ea typeface="Liter" pitchFamily="34" charset="-122"/>
                <a:cs typeface="Liter" pitchFamily="34" charset="-120"/>
              </a:rPr>
              <a:t>Konfeksi arginine</a:t>
            </a:r>
            <a:pPr algn="l">
              <a:lnSpc>
                <a:spcPct val="160000"/>
              </a:lnSpc>
            </a:pPr>
            <a:r>
              <a:rPr lang="en-US" sz="1500" dirty="0">
                <a:solidFill>
                  <a:srgbClr val="2D3436"/>
                </a:solidFill>
                <a:latin typeface="Liter" pitchFamily="34" charset="0"/>
                <a:ea typeface="Liter" pitchFamily="34" charset="-122"/>
                <a:cs typeface="Liter" pitchFamily="34" charset="-120"/>
              </a:rPr>
              <a:t> — potensi mengurangkan karies, risiko bias tinggi</a:t>
            </a:r>
            <a:endParaRPr lang="en-US" sz="1500" dirty="0"/>
          </a:p>
          <a:p>
            <a:pPr algn="l">
              <a:lnSpc>
                <a:spcPct val="160000"/>
              </a:lnSpc>
            </a:pPr>
            <a:r>
              <a:rPr lang="en-US" sz="1500" dirty="0">
                <a:solidFill>
                  <a:srgbClr val="1B4F72"/>
                </a:solidFill>
                <a:latin typeface="Liter" pitchFamily="34" charset="0"/>
                <a:ea typeface="Liter" pitchFamily="34" charset="-122"/>
                <a:cs typeface="Liter" pitchFamily="34" charset="-120"/>
              </a:rPr>
              <a:t>■</a:t>
            </a:r>
            <a:pPr algn="l">
              <a:lnSpc>
                <a:spcPct val="160000"/>
              </a:lnSpc>
            </a:pPr>
            <a:r>
              <a:rPr lang="en-US" sz="1500" dirty="0">
                <a:solidFill>
                  <a:srgbClr val="2D3436"/>
                </a:solidFill>
                <a:latin typeface="Liter" pitchFamily="34" charset="0"/>
                <a:ea typeface="Liter" pitchFamily="34" charset="-122"/>
                <a:cs typeface="Liter" pitchFamily="34" charset="-120"/>
              </a:rPr>
              <a:t> </a:t>
            </a:r>
            <a:pPr algn="l">
              <a:lnSpc>
                <a:spcPct val="160000"/>
              </a:lnSpc>
            </a:pPr>
            <a:r>
              <a:rPr lang="en-US" sz="1500" b="1" dirty="0">
                <a:solidFill>
                  <a:srgbClr val="2D3436"/>
                </a:solidFill>
                <a:latin typeface="Liter" pitchFamily="34" charset="0"/>
                <a:ea typeface="Liter" pitchFamily="34" charset="-122"/>
                <a:cs typeface="Liter" pitchFamily="34" charset="-120"/>
              </a:rPr>
              <a:t>Varnish triclosan 0.3%</a:t>
            </a:r>
            <a:pPr algn="l">
              <a:lnSpc>
                <a:spcPct val="160000"/>
              </a:lnSpc>
            </a:pPr>
            <a:r>
              <a:rPr lang="en-US" sz="1500" dirty="0">
                <a:solidFill>
                  <a:srgbClr val="2D3436"/>
                </a:solidFill>
                <a:latin typeface="Liter" pitchFamily="34" charset="0"/>
                <a:ea typeface="Liter" pitchFamily="34" charset="-122"/>
                <a:cs typeface="Liter" pitchFamily="34" charset="-120"/>
              </a:rPr>
              <a:t> — potensi manfaat, bukti terhad</a:t>
            </a:r>
            <a:endParaRPr lang="en-US" sz="1500" dirty="0"/>
          </a:p>
          <a:p>
            <a:pPr algn="l">
              <a:lnSpc>
                <a:spcPct val="160000"/>
              </a:lnSpc>
              <a:spcBef>
                <a:spcPts val="800"/>
              </a:spcBef>
            </a:pPr>
            <a:r>
              <a:rPr lang="en-US" sz="1500" dirty="0">
                <a:solidFill>
                  <a:srgbClr val="C67A3C"/>
                </a:solidFill>
                <a:latin typeface="Liter" pitchFamily="34" charset="0"/>
                <a:ea typeface="Liter" pitchFamily="34" charset="-122"/>
                <a:cs typeface="Liter" pitchFamily="34" charset="-120"/>
              </a:rPr>
              <a:t>⚠</a:t>
            </a:r>
            <a:pPr algn="l">
              <a:lnSpc>
                <a:spcPct val="160000"/>
              </a:lnSpc>
              <a:spcBef>
                <a:spcPts val="800"/>
              </a:spcBef>
            </a:pPr>
            <a:r>
              <a:rPr lang="en-US" sz="1500" dirty="0">
                <a:solidFill>
                  <a:srgbClr val="2D3436"/>
                </a:solidFill>
                <a:latin typeface="Liter" pitchFamily="34" charset="0"/>
                <a:ea typeface="Liter" pitchFamily="34" charset="-122"/>
                <a:cs typeface="Liter" pitchFamily="34" charset="-120"/>
              </a:rPr>
              <a:t> </a:t>
            </a:r>
            <a:pPr algn="l">
              <a:lnSpc>
                <a:spcPct val="160000"/>
              </a:lnSpc>
              <a:spcBef>
                <a:spcPts val="800"/>
              </a:spcBef>
            </a:pPr>
            <a:r>
              <a:rPr lang="en-US" sz="1500" i="1" dirty="0">
                <a:solidFill>
                  <a:srgbClr val="2D3436"/>
                </a:solidFill>
                <a:latin typeface="Liter" pitchFamily="34" charset="0"/>
                <a:ea typeface="Liter" pitchFamily="34" charset="-122"/>
                <a:cs typeface="Liter" pitchFamily="34" charset="-120"/>
              </a:rPr>
              <a:t>AAPD menyokong xylitol hanya sebagai </a:t>
            </a:r>
            <a:pPr algn="l">
              <a:lnSpc>
                <a:spcPct val="160000"/>
              </a:lnSpc>
              <a:spcBef>
                <a:spcPts val="800"/>
              </a:spcBef>
            </a:pPr>
            <a:r>
              <a:rPr lang="en-US" sz="1500" b="1" i="1" dirty="0">
                <a:solidFill>
                  <a:srgbClr val="2D3436"/>
                </a:solidFill>
                <a:latin typeface="Liter" pitchFamily="34" charset="0"/>
                <a:ea typeface="Liter" pitchFamily="34" charset="-122"/>
                <a:cs typeface="Liter" pitchFamily="34" charset="-120"/>
              </a:rPr>
              <a:t>pengganti gula bukan-kariogenik</a:t>
            </a:r>
            <a:pPr algn="l">
              <a:lnSpc>
                <a:spcPct val="160000"/>
              </a:lnSpc>
              <a:spcBef>
                <a:spcPts val="800"/>
              </a:spcBef>
            </a:pPr>
            <a:r>
              <a:rPr lang="en-US" sz="1500" i="1" dirty="0">
                <a:solidFill>
                  <a:srgbClr val="2D3436"/>
                </a:solidFill>
                <a:latin typeface="Liter" pitchFamily="34" charset="0"/>
                <a:ea typeface="Liter" pitchFamily="34" charset="-122"/>
                <a:cs typeface="Liter" pitchFamily="34" charset="-120"/>
              </a:rPr>
              <a:t>, bukan agen remineralisasi (AAPD, 2020b)</a:t>
            </a:r>
            <a:endParaRPr lang="en-US" sz="1500" dirty="0"/>
          </a:p>
        </p:txBody>
      </p:sp>
      <p:sp>
        <p:nvSpPr>
          <p:cNvPr id="15" name="Text 13"/>
          <p:cNvSpPr/>
          <p:nvPr/>
        </p:nvSpPr>
        <p:spPr>
          <a:xfrm>
            <a:off x="8382000" y="1498600"/>
            <a:ext cx="5080000" cy="279400"/>
          </a:xfrm>
          <a:prstGeom prst="rect">
            <a:avLst/>
          </a:prstGeom>
          <a:noFill/>
          <a:ln/>
        </p:spPr>
        <p:txBody>
          <a:bodyPr wrap="none" lIns="0" tIns="0" rIns="0" bIns="0" rtlCol="0" anchor="ctr"/>
          <a:lstStyle/>
          <a:p>
            <a:pPr algn="l">
              <a:lnSpc>
                <a:spcPct val="120000"/>
              </a:lnSpc>
            </a:pPr>
            <a:r>
              <a:rPr lang="en-US" sz="1300" spc="200" kern="0" dirty="0">
                <a:solidFill>
                  <a:srgbClr val="C67A3C"/>
                </a:solidFill>
                <a:latin typeface="Quattrocento Sans" pitchFamily="34" charset="0"/>
                <a:ea typeface="Quattrocento Sans" pitchFamily="34" charset="-122"/>
                <a:cs typeface="Quattrocento Sans" pitchFamily="34" charset="-120"/>
              </a:rPr>
              <a:t>FLUORIDASI AIR</a:t>
            </a:r>
            <a:endParaRPr lang="en-US" sz="1300" dirty="0"/>
          </a:p>
        </p:txBody>
      </p:sp>
      <p:sp>
        <p:nvSpPr>
          <p:cNvPr id="16" name="Shape 14"/>
          <p:cNvSpPr/>
          <p:nvPr/>
        </p:nvSpPr>
        <p:spPr>
          <a:xfrm>
            <a:off x="8382000" y="1905000"/>
            <a:ext cx="7112000" cy="3302000"/>
          </a:xfrm>
          <a:prstGeom prst="roundRect">
            <a:avLst>
              <a:gd name="adj" fmla="val 6000"/>
            </a:avLst>
          </a:prstGeom>
          <a:solidFill>
            <a:srgbClr val="1B4F72"/>
          </a:solidFill>
          <a:ln/>
          <a:effectLst>
            <a:outerShdw sx="100000" sy="100000" kx="0" ky="0" algn="bl" rotWithShape="0" blurRad="101600" dist="25400" dir="5400000">
              <a:srgbClr val="000000">
                <a:alpha val="6275"/>
              </a:srgbClr>
            </a:outerShdw>
          </a:effectLst>
        </p:spPr>
      </p:sp>
      <p:sp>
        <p:nvSpPr>
          <p:cNvPr id="17" name="Text 15"/>
          <p:cNvSpPr/>
          <p:nvPr/>
        </p:nvSpPr>
        <p:spPr>
          <a:xfrm>
            <a:off x="8661400" y="2057400"/>
            <a:ext cx="6604000" cy="2159000"/>
          </a:xfrm>
          <a:prstGeom prst="rect">
            <a:avLst/>
          </a:prstGeom>
          <a:noFill/>
          <a:ln/>
        </p:spPr>
        <p:txBody>
          <a:bodyPr wrap="square" lIns="0" tIns="0" rIns="0" bIns="0" rtlCol="0" anchor="t"/>
          <a:lstStyle/>
          <a:p>
            <a:pPr algn="l">
              <a:lnSpc>
                <a:spcPct val="160000"/>
              </a:lnSpc>
            </a:pPr>
            <a:r>
              <a:rPr lang="en-US" sz="1500" dirty="0">
                <a:solidFill>
                  <a:srgbClr val="FFFFFF"/>
                </a:solidFill>
                <a:latin typeface="Liter" pitchFamily="34" charset="0"/>
                <a:ea typeface="Liter" pitchFamily="34" charset="-122"/>
                <a:cs typeface="Liter" pitchFamily="34" charset="-120"/>
              </a:rPr>
              <a:t>Inisiatif kesihatan awam untuk mengurangkan karies gigi.</a:t>
            </a:r>
            <a:endParaRPr lang="en-US" sz="1500" dirty="0"/>
          </a:p>
          <a:p>
            <a:pPr algn="l">
              <a:lnSpc>
                <a:spcPct val="160000"/>
              </a:lnSpc>
              <a:spcBef>
                <a:spcPts val="600"/>
              </a:spcBef>
            </a:pPr>
            <a:r>
              <a:rPr lang="en-US" sz="1500" dirty="0">
                <a:solidFill>
                  <a:srgbClr val="FFFFFF"/>
                </a:solidFill>
                <a:latin typeface="Liter" pitchFamily="34" charset="0"/>
                <a:ea typeface="Liter" pitchFamily="34" charset="-122"/>
                <a:cs typeface="Liter" pitchFamily="34" charset="-120"/>
              </a:rPr>
              <a:t>Dapatan Cochrane SR (Iheozor-Ejiofor et al., 2015) </a:t>
            </a:r>
            <a:pPr algn="l">
              <a:lnSpc>
                <a:spcPct val="160000"/>
              </a:lnSpc>
              <a:spcBef>
                <a:spcPts val="600"/>
              </a:spcBef>
            </a:pPr>
            <a:r>
              <a:rPr lang="en-US" sz="1500" b="1" dirty="0">
                <a:solidFill>
                  <a:srgbClr val="FFFFFF"/>
                </a:solidFill>
                <a:latin typeface="Liter" pitchFamily="34" charset="0"/>
                <a:ea typeface="Liter" pitchFamily="34" charset="-122"/>
                <a:cs typeface="Liter" pitchFamily="34" charset="-120"/>
              </a:rPr>
              <a:t>Aras I</a:t>
            </a:r>
            <a:pPr algn="l">
              <a:lnSpc>
                <a:spcPct val="160000"/>
              </a:lnSpc>
              <a:spcBef>
                <a:spcPts val="600"/>
              </a:spcBef>
            </a:pPr>
            <a:r>
              <a:rPr lang="en-US" sz="1500" dirty="0">
                <a:solidFill>
                  <a:srgbClr val="FFFFFF"/>
                </a:solidFill>
                <a:latin typeface="Liter" pitchFamily="34" charset="0"/>
                <a:ea typeface="Liter" pitchFamily="34" charset="-122"/>
                <a:cs typeface="Liter" pitchFamily="34" charset="-120"/>
              </a:rPr>
              <a:t>:</a:t>
            </a:r>
            <a:endParaRPr lang="en-US" sz="1500" dirty="0"/>
          </a:p>
          <a:p>
            <a:pPr algn="l">
              <a:lnSpc>
                <a:spcPct val="160000"/>
              </a:lnSpc>
              <a:spcBef>
                <a:spcPts val="400"/>
              </a:spcBef>
            </a:pPr>
            <a:r>
              <a:rPr lang="en-US" sz="1500" dirty="0">
                <a:solidFill>
                  <a:srgbClr val="F5D76E"/>
                </a:solidFill>
                <a:latin typeface="Liter" pitchFamily="34" charset="0"/>
                <a:ea typeface="Liter" pitchFamily="34" charset="-122"/>
                <a:cs typeface="Liter" pitchFamily="34" charset="-120"/>
              </a:rPr>
              <a:t>■</a:t>
            </a:r>
            <a:pPr algn="l">
              <a:lnSpc>
                <a:spcPct val="160000"/>
              </a:lnSpc>
              <a:spcBef>
                <a:spcPts val="400"/>
              </a:spcBef>
            </a:pPr>
            <a:r>
              <a:rPr lang="en-US" sz="1500" dirty="0">
                <a:solidFill>
                  <a:srgbClr val="FFFFFF"/>
                </a:solidFill>
                <a:latin typeface="Liter" pitchFamily="34" charset="0"/>
                <a:ea typeface="Liter" pitchFamily="34" charset="-122"/>
                <a:cs typeface="Liter" pitchFamily="34" charset="-120"/>
              </a:rPr>
              <a:t> Mengurangkan prevalens karies sebanyak </a:t>
            </a:r>
            <a:pPr algn="l">
              <a:lnSpc>
                <a:spcPct val="160000"/>
              </a:lnSpc>
              <a:spcBef>
                <a:spcPts val="400"/>
              </a:spcBef>
            </a:pPr>
            <a:r>
              <a:rPr lang="en-US" sz="1500" b="1" dirty="0">
                <a:solidFill>
                  <a:srgbClr val="FFFFFF"/>
                </a:solidFill>
                <a:latin typeface="Liter" pitchFamily="34" charset="0"/>
                <a:ea typeface="Liter" pitchFamily="34" charset="-122"/>
                <a:cs typeface="Liter" pitchFamily="34" charset="-120"/>
              </a:rPr>
              <a:t>35%</a:t>
            </a:r>
            <a:endParaRPr lang="en-US" sz="1500" dirty="0"/>
          </a:p>
          <a:p>
            <a:pPr algn="l">
              <a:lnSpc>
                <a:spcPct val="160000"/>
              </a:lnSpc>
            </a:pPr>
            <a:r>
              <a:rPr lang="en-US" sz="1500" dirty="0">
                <a:solidFill>
                  <a:srgbClr val="F5D76E"/>
                </a:solidFill>
                <a:latin typeface="Liter" pitchFamily="34" charset="0"/>
                <a:ea typeface="Liter" pitchFamily="34" charset="-122"/>
                <a:cs typeface="Liter" pitchFamily="34" charset="-120"/>
              </a:rPr>
              <a:t>■</a:t>
            </a:r>
            <a:pPr algn="l">
              <a:lnSpc>
                <a:spcPct val="160000"/>
              </a:lnSpc>
            </a:pPr>
            <a:r>
              <a:rPr lang="en-US" sz="1500" dirty="0">
                <a:solidFill>
                  <a:srgbClr val="FFFFFF"/>
                </a:solidFill>
                <a:latin typeface="Liter" pitchFamily="34" charset="0"/>
                <a:ea typeface="Liter" pitchFamily="34" charset="-122"/>
                <a:cs typeface="Liter" pitchFamily="34" charset="-120"/>
              </a:rPr>
              <a:t> Pengurangan dmft </a:t>
            </a:r>
            <a:pPr algn="l">
              <a:lnSpc>
                <a:spcPct val="160000"/>
              </a:lnSpc>
            </a:pPr>
            <a:r>
              <a:rPr lang="en-US" sz="1500" b="1" dirty="0">
                <a:solidFill>
                  <a:srgbClr val="FFFFFF"/>
                </a:solidFill>
                <a:latin typeface="Liter" pitchFamily="34" charset="0"/>
                <a:ea typeface="Liter" pitchFamily="34" charset="-122"/>
                <a:cs typeface="Liter" pitchFamily="34" charset="-120"/>
              </a:rPr>
              <a:t>1.81</a:t>
            </a:r>
            <a:pPr algn="l">
              <a:lnSpc>
                <a:spcPct val="160000"/>
              </a:lnSpc>
            </a:pPr>
            <a:r>
              <a:rPr lang="en-US" sz="1500" dirty="0">
                <a:solidFill>
                  <a:srgbClr val="FFFFFF"/>
                </a:solidFill>
                <a:latin typeface="Liter" pitchFamily="34" charset="0"/>
                <a:ea typeface="Liter" pitchFamily="34" charset="-122"/>
                <a:cs typeface="Liter" pitchFamily="34" charset="-120"/>
              </a:rPr>
              <a:t> (95% CI 1.31-2.31)</a:t>
            </a:r>
            <a:endParaRPr lang="en-US" sz="1500" dirty="0"/>
          </a:p>
          <a:p>
            <a:pPr algn="l">
              <a:lnSpc>
                <a:spcPct val="160000"/>
              </a:lnSpc>
            </a:pPr>
            <a:r>
              <a:rPr lang="en-US" sz="1500" dirty="0">
                <a:solidFill>
                  <a:srgbClr val="F5D76E"/>
                </a:solidFill>
                <a:latin typeface="Liter" pitchFamily="34" charset="0"/>
                <a:ea typeface="Liter" pitchFamily="34" charset="-122"/>
                <a:cs typeface="Liter" pitchFamily="34" charset="-120"/>
              </a:rPr>
              <a:t>■</a:t>
            </a:r>
            <a:pPr algn="l">
              <a:lnSpc>
                <a:spcPct val="160000"/>
              </a:lnSpc>
            </a:pPr>
            <a:r>
              <a:rPr lang="en-US" sz="1500" dirty="0">
                <a:solidFill>
                  <a:srgbClr val="FFFFFF"/>
                </a:solidFill>
                <a:latin typeface="Liter" pitchFamily="34" charset="0"/>
                <a:ea typeface="Liter" pitchFamily="34" charset="-122"/>
                <a:cs typeface="Liter" pitchFamily="34" charset="-120"/>
              </a:rPr>
              <a:t> Meningkatkan kanak-kanak bebas karies </a:t>
            </a:r>
            <a:pPr algn="l">
              <a:lnSpc>
                <a:spcPct val="160000"/>
              </a:lnSpc>
            </a:pPr>
            <a:r>
              <a:rPr lang="en-US" sz="1500" b="1" dirty="0">
                <a:solidFill>
                  <a:srgbClr val="FFFFFF"/>
                </a:solidFill>
                <a:latin typeface="Liter" pitchFamily="34" charset="0"/>
                <a:ea typeface="Liter" pitchFamily="34" charset="-122"/>
                <a:cs typeface="Liter" pitchFamily="34" charset="-120"/>
              </a:rPr>
              <a:t>15%</a:t>
            </a:r>
            <a:pPr algn="l">
              <a:lnSpc>
                <a:spcPct val="160000"/>
              </a:lnSpc>
            </a:pPr>
            <a:r>
              <a:rPr lang="en-US" sz="1500" dirty="0">
                <a:solidFill>
                  <a:srgbClr val="FFFFFF"/>
                </a:solidFill>
                <a:latin typeface="Liter" pitchFamily="34" charset="0"/>
                <a:ea typeface="Liter" pitchFamily="34" charset="-122"/>
                <a:cs typeface="Liter" pitchFamily="34" charset="-120"/>
              </a:rPr>
              <a:t> (95% CI 11%-19%)</a:t>
            </a:r>
            <a:endParaRPr lang="en-US" sz="1500" dirty="0"/>
          </a:p>
        </p:txBody>
      </p:sp>
      <p:sp>
        <p:nvSpPr>
          <p:cNvPr id="18" name="Text 16"/>
          <p:cNvSpPr/>
          <p:nvPr/>
        </p:nvSpPr>
        <p:spPr>
          <a:xfrm>
            <a:off x="8661400" y="4381500"/>
            <a:ext cx="6604000" cy="635000"/>
          </a:xfrm>
          <a:prstGeom prst="rect">
            <a:avLst/>
          </a:prstGeom>
          <a:noFill/>
          <a:ln/>
        </p:spPr>
        <p:txBody>
          <a:bodyPr wrap="square" lIns="0" tIns="0" rIns="0" bIns="0" rtlCol="0" anchor="t"/>
          <a:lstStyle/>
          <a:p>
            <a:pPr algn="l">
              <a:lnSpc>
                <a:spcPct val="150000"/>
              </a:lnSpc>
            </a:pPr>
            <a:r>
              <a:rPr lang="en-US" sz="1300" i="1" dirty="0">
                <a:solidFill>
                  <a:srgbClr val="FFFFFF"/>
                </a:solidFill>
                <a:latin typeface="Liter" pitchFamily="34" charset="0"/>
                <a:ea typeface="Liter" pitchFamily="34" charset="-122"/>
                <a:cs typeface="Liter" pitchFamily="34" charset="-120"/>
              </a:rPr>
              <a:t>Nota: Kajian utama kebanyakannya dijalankan sebelum 1975, sebelum penggunaan ubat gigi fluoride meluas.</a:t>
            </a:r>
            <a:endParaRPr lang="en-US" sz="1300" dirty="0"/>
          </a:p>
        </p:txBody>
      </p:sp>
      <p:sp>
        <p:nvSpPr>
          <p:cNvPr id="19" name="Shape 17"/>
          <p:cNvSpPr/>
          <p:nvPr/>
        </p:nvSpPr>
        <p:spPr>
          <a:xfrm>
            <a:off x="762000" y="5588000"/>
            <a:ext cx="14732000" cy="2794000"/>
          </a:xfrm>
          <a:prstGeom prst="roundRect">
            <a:avLst>
              <a:gd name="adj" fmla="val 4000"/>
            </a:avLst>
          </a:prstGeom>
          <a:solidFill>
            <a:srgbClr val="FFFFFF"/>
          </a:solidFill>
          <a:ln/>
          <a:effectLst>
            <a:outerShdw sx="100000" sy="100000" kx="0" ky="0" algn="bl" rotWithShape="0" blurRad="76200" dist="25400" dir="5400000">
              <a:srgbClr val="000000">
                <a:alpha val="2353"/>
              </a:srgbClr>
            </a:outerShdw>
          </a:effectLst>
        </p:spPr>
      </p:sp>
      <p:sp>
        <p:nvSpPr>
          <p:cNvPr id="20" name="Shape 18"/>
          <p:cNvSpPr/>
          <p:nvPr/>
        </p:nvSpPr>
        <p:spPr>
          <a:xfrm>
            <a:off x="762000" y="5588000"/>
            <a:ext cx="63500" cy="2794000"/>
          </a:xfrm>
          <a:prstGeom prst="rect">
            <a:avLst/>
          </a:prstGeom>
          <a:solidFill>
            <a:srgbClr val="C67A3C"/>
          </a:solidFill>
          <a:ln/>
        </p:spPr>
      </p:sp>
      <p:sp>
        <p:nvSpPr>
          <p:cNvPr id="21" name="Text 19"/>
          <p:cNvSpPr/>
          <p:nvPr/>
        </p:nvSpPr>
        <p:spPr>
          <a:xfrm>
            <a:off x="1041400" y="5778500"/>
            <a:ext cx="5080000" cy="355600"/>
          </a:xfrm>
          <a:prstGeom prst="rect">
            <a:avLst/>
          </a:prstGeom>
          <a:noFill/>
          <a:ln/>
        </p:spPr>
        <p:txBody>
          <a:bodyPr wrap="none" lIns="0" tIns="0" rIns="0" bIns="0" rtlCol="0" anchor="ctr"/>
          <a:lstStyle/>
          <a:p>
            <a:pPr algn="l">
              <a:lnSpc>
                <a:spcPct val="120000"/>
              </a:lnSpc>
            </a:pPr>
            <a:r>
              <a:rPr lang="en-US" sz="1700" b="1" dirty="0">
                <a:solidFill>
                  <a:srgbClr val="1B4F72"/>
                </a:solidFill>
                <a:latin typeface="Liter" pitchFamily="34" charset="0"/>
                <a:ea typeface="Liter" pitchFamily="34" charset="-122"/>
                <a:cs typeface="Liter" pitchFamily="34" charset="-120"/>
              </a:rPr>
              <a:t>Titik Utama / Key Points</a:t>
            </a:r>
            <a:endParaRPr lang="en-US" sz="1700" dirty="0"/>
          </a:p>
        </p:txBody>
      </p:sp>
      <p:sp>
        <p:nvSpPr>
          <p:cNvPr id="22" name="Text 20"/>
          <p:cNvSpPr/>
          <p:nvPr/>
        </p:nvSpPr>
        <p:spPr>
          <a:xfrm>
            <a:off x="1041400" y="6223000"/>
            <a:ext cx="14173200" cy="2032000"/>
          </a:xfrm>
          <a:prstGeom prst="rect">
            <a:avLst/>
          </a:prstGeom>
          <a:noFill/>
          <a:ln/>
        </p:spPr>
        <p:txBody>
          <a:bodyPr wrap="square" lIns="0" tIns="0" rIns="0" bIns="0" rtlCol="0" anchor="t"/>
          <a:lstStyle/>
          <a:p>
            <a:pPr algn="l">
              <a:lnSpc>
                <a:spcPct val="165000"/>
              </a:lnSpc>
            </a:pPr>
            <a:r>
              <a:rPr lang="en-US" sz="1500" dirty="0">
                <a:solidFill>
                  <a:srgbClr val="1B4F72"/>
                </a:solidFill>
                <a:latin typeface="Liter" pitchFamily="34" charset="0"/>
                <a:ea typeface="Liter" pitchFamily="34" charset="-122"/>
                <a:cs typeface="Liter" pitchFamily="34" charset="-120"/>
              </a:rPr>
              <a:t>■</a:t>
            </a:r>
            <a:pPr algn="l">
              <a:lnSpc>
                <a:spcPct val="165000"/>
              </a:lnSpc>
            </a:pPr>
            <a:r>
              <a:rPr lang="en-US" sz="1500" dirty="0">
                <a:solidFill>
                  <a:srgbClr val="2D3436"/>
                </a:solidFill>
                <a:latin typeface="Liter" pitchFamily="34" charset="0"/>
                <a:ea typeface="Liter" pitchFamily="34" charset="-122"/>
                <a:cs typeface="Liter" pitchFamily="34" charset="-120"/>
              </a:rPr>
              <a:t> Ubat gigi fluoride (1000-1500 ppm), gosok gigi diawasi, modifikasi diet, dan aplikasi varnish fluoride profesional membentuk </a:t>
            </a:r>
            <a:pPr algn="l">
              <a:lnSpc>
                <a:spcPct val="165000"/>
              </a:lnSpc>
            </a:pPr>
            <a:r>
              <a:rPr lang="en-US" sz="1500" b="1" dirty="0">
                <a:solidFill>
                  <a:srgbClr val="2D3436"/>
                </a:solidFill>
                <a:latin typeface="Liter" pitchFamily="34" charset="0"/>
                <a:ea typeface="Liter" pitchFamily="34" charset="-122"/>
                <a:cs typeface="Liter" pitchFamily="34" charset="-120"/>
              </a:rPr>
              <a:t>strategi pencegahan teras</a:t>
            </a:r>
            <a:pPr algn="l">
              <a:lnSpc>
                <a:spcPct val="165000"/>
              </a:lnSpc>
            </a:pPr>
            <a:r>
              <a:rPr lang="en-US" sz="1500" dirty="0">
                <a:solidFill>
                  <a:srgbClr val="2D3436"/>
                </a:solidFill>
                <a:latin typeface="Liter" pitchFamily="34" charset="0"/>
                <a:ea typeface="Liter" pitchFamily="34" charset="-122"/>
                <a:cs typeface="Liter" pitchFamily="34" charset="-120"/>
              </a:rPr>
              <a:t>.</a:t>
            </a:r>
            <a:endParaRPr lang="en-US" sz="1500" dirty="0"/>
          </a:p>
          <a:p>
            <a:pPr algn="l">
              <a:lnSpc>
                <a:spcPct val="165000"/>
              </a:lnSpc>
            </a:pPr>
            <a:r>
              <a:rPr lang="en-US" sz="1500" dirty="0">
                <a:solidFill>
                  <a:srgbClr val="1B4F72"/>
                </a:solidFill>
                <a:latin typeface="Liter" pitchFamily="34" charset="0"/>
                <a:ea typeface="Liter" pitchFamily="34" charset="-122"/>
                <a:cs typeface="Liter" pitchFamily="34" charset="-120"/>
              </a:rPr>
              <a:t>■</a:t>
            </a:r>
            <a:pPr algn="l">
              <a:lnSpc>
                <a:spcPct val="165000"/>
              </a:lnSpc>
            </a:pPr>
            <a:r>
              <a:rPr lang="en-US" sz="1500" dirty="0">
                <a:solidFill>
                  <a:srgbClr val="2D3436"/>
                </a:solidFill>
                <a:latin typeface="Liter" pitchFamily="34" charset="0"/>
                <a:ea typeface="Liter" pitchFamily="34" charset="-122"/>
                <a:cs typeface="Liter" pitchFamily="34" charset="-120"/>
              </a:rPr>
              <a:t> Fluoridasi air, xylitol sebagai pengganti gula, MI, dan AG menyediakan </a:t>
            </a:r>
            <a:pPr algn="l">
              <a:lnSpc>
                <a:spcPct val="165000"/>
              </a:lnSpc>
            </a:pPr>
            <a:r>
              <a:rPr lang="en-US" sz="1500" b="1" dirty="0">
                <a:solidFill>
                  <a:srgbClr val="2D3436"/>
                </a:solidFill>
                <a:latin typeface="Liter" pitchFamily="34" charset="0"/>
                <a:ea typeface="Liter" pitchFamily="34" charset="-122"/>
                <a:cs typeface="Liter" pitchFamily="34" charset="-120"/>
              </a:rPr>
              <a:t>sokongan tambahan</a:t>
            </a:r>
            <a:pPr algn="l">
              <a:lnSpc>
                <a:spcPct val="165000"/>
              </a:lnSpc>
            </a:pPr>
            <a:r>
              <a:rPr lang="en-US" sz="1500" dirty="0">
                <a:solidFill>
                  <a:srgbClr val="2D3436"/>
                </a:solidFill>
                <a:latin typeface="Liter" pitchFamily="34" charset="0"/>
                <a:ea typeface="Liter" pitchFamily="34" charset="-122"/>
                <a:cs typeface="Liter" pitchFamily="34" charset="-120"/>
              </a:rPr>
              <a:t> dengan bukti sederhana.</a:t>
            </a:r>
            <a:endParaRPr lang="en-US" sz="1500" dirty="0"/>
          </a:p>
          <a:p>
            <a:pPr algn="l">
              <a:lnSpc>
                <a:spcPct val="165000"/>
              </a:lnSpc>
            </a:pPr>
            <a:r>
              <a:rPr lang="en-US" sz="1500" dirty="0">
                <a:solidFill>
                  <a:srgbClr val="7F8C8D"/>
                </a:solidFill>
                <a:latin typeface="Liter" pitchFamily="34" charset="0"/>
                <a:ea typeface="Liter" pitchFamily="34" charset="-122"/>
                <a:cs typeface="Liter" pitchFamily="34" charset="-120"/>
              </a:rPr>
              <a:t>■</a:t>
            </a:r>
            <a:pPr algn="l">
              <a:lnSpc>
                <a:spcPct val="165000"/>
              </a:lnSpc>
            </a:pPr>
            <a:r>
              <a:rPr lang="en-US" sz="1500" dirty="0">
                <a:solidFill>
                  <a:srgbClr val="2D3436"/>
                </a:solidFill>
                <a:latin typeface="Liter" pitchFamily="34" charset="0"/>
                <a:ea typeface="Liter" pitchFamily="34" charset="-122"/>
                <a:cs typeface="Liter" pitchFamily="34" charset="-120"/>
              </a:rPr>
              <a:t> CPP-ACP, arginine, varnish triclosan mempunyai </a:t>
            </a:r>
            <a:pPr algn="l">
              <a:lnSpc>
                <a:spcPct val="165000"/>
              </a:lnSpc>
            </a:pPr>
            <a:r>
              <a:rPr lang="en-US" sz="1500" b="1" dirty="0">
                <a:solidFill>
                  <a:srgbClr val="2D3436"/>
                </a:solidFill>
                <a:latin typeface="Liter" pitchFamily="34" charset="0"/>
                <a:ea typeface="Liter" pitchFamily="34" charset="-122"/>
                <a:cs typeface="Liter" pitchFamily="34" charset="-120"/>
              </a:rPr>
              <a:t>bukti terhad</a:t>
            </a:r>
            <a:pPr algn="l">
              <a:lnSpc>
                <a:spcPct val="165000"/>
              </a:lnSpc>
            </a:pPr>
            <a:r>
              <a:rPr lang="en-US" sz="1500" dirty="0">
                <a:solidFill>
                  <a:srgbClr val="2D3436"/>
                </a:solidFill>
                <a:latin typeface="Liter" pitchFamily="34" charset="0"/>
                <a:ea typeface="Liter" pitchFamily="34" charset="-122"/>
                <a:cs typeface="Liter" pitchFamily="34" charset="-120"/>
              </a:rPr>
              <a:t> — gunakan sebagai adjunct sahaja.</a:t>
            </a:r>
            <a:endParaRPr lang="en-US" sz="1500" dirty="0"/>
          </a:p>
        </p:txBody>
      </p:sp>
      <p:sp>
        <p:nvSpPr>
          <p:cNvPr id="23" name="Shape 21"/>
          <p:cNvSpPr/>
          <p:nvPr/>
        </p:nvSpPr>
        <p:spPr>
          <a:xfrm>
            <a:off x="762000" y="8763000"/>
            <a:ext cx="14732000" cy="12700"/>
          </a:xfrm>
          <a:prstGeom prst="rect">
            <a:avLst/>
          </a:prstGeom>
          <a:solidFill>
            <a:srgbClr val="E8E2DA"/>
          </a:solidFill>
          <a:ln/>
        </p:spPr>
      </p:sp>
      <p:sp>
        <p:nvSpPr>
          <p:cNvPr id="24" name="Text 22"/>
          <p:cNvSpPr/>
          <p:nvPr/>
        </p:nvSpPr>
        <p:spPr>
          <a:xfrm>
            <a:off x="11176000" y="8826500"/>
            <a:ext cx="4318000" cy="228600"/>
          </a:xfrm>
          <a:prstGeom prst="rect">
            <a:avLst/>
          </a:prstGeom>
          <a:noFill/>
          <a:ln/>
        </p:spPr>
        <p:txBody>
          <a:bodyPr wrap="none" lIns="0" tIns="0" rIns="0" bIns="0" rtlCol="0" anchor="ctr"/>
          <a:lstStyle/>
          <a:p>
            <a:pPr algn="r">
              <a:lnSpc>
                <a:spcPct val="120000"/>
              </a:lnSpc>
            </a:pPr>
            <a:r>
              <a:rPr lang="en-US" sz="1100" dirty="0">
                <a:solidFill>
                  <a:srgbClr val="7F8C8D"/>
                </a:solidFill>
                <a:latin typeface="Liter" pitchFamily="34" charset="0"/>
                <a:ea typeface="Liter" pitchFamily="34" charset="-122"/>
                <a:cs typeface="Liter" pitchFamily="34" charset="-120"/>
              </a:rPr>
              <a:t>Klinik Pergigian Dato Keramat | CPG ECC</a:t>
            </a:r>
            <a:endParaRPr lang="en-US" sz="1100" dirty="0"/>
          </a:p>
        </p:txBody>
      </p:sp>
      <p:pic>
        <p:nvPicPr>
          <p:cNvPr id="25" name="Image 0" descr="https://kimi-img.moonshot.cn/pub/slides/okc/badodhkogb7vs/mnt/agents/output/cpg-ecc/images/4_KKM_BusinessToday.png">    </p:cNvPr>
          <p:cNvPicPr>
            <a:picLocks noChangeAspect="1"/>
          </p:cNvPicPr>
          <p:nvPr/>
        </p:nvPicPr>
        <p:blipFill>
          <a:blip r:embed="rId1">
            <a:alphaModFix amt="50000"/>
          </a:blip>
          <a:srcRect l="0" r="0" t="0" b="0"/>
          <a:stretch/>
        </p:blipFill>
        <p:spPr>
          <a:xfrm>
            <a:off x="762000" y="8788400"/>
            <a:ext cx="889000" cy="279400"/>
          </a:xfrm>
          <a:prstGeom prst="rect">
            <a:avLst/>
          </a:prstGeom>
        </p:spPr>
      </p:pic>
    </p:spTree>
  </p:cSld>
  <p:clrMapOvr>
    <a:masterClrMapping/>
  </p:clrMapOvr>
  <p:transition>
    <p:fade/>
    <p:spd val="med"/>
  </p:transition>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1EC"/>
        </a:solidFill>
      </p:bgPr>
    </p:bg>
    <p:spTree>
      <p:nvGrpSpPr>
        <p:cNvPr id="1" name=""/>
        <p:cNvGrpSpPr/>
        <p:nvPr/>
      </p:nvGrpSpPr>
      <p:grpSpPr>
        <a:xfrm>
          <a:off x="0" y="0"/>
          <a:ext cx="0" cy="0"/>
          <a:chOff x="0" y="0"/>
          <a:chExt cx="0" cy="0"/>
        </a:xfrm>
      </p:grpSpPr>
      <p:pic>
        <p:nvPicPr>
          <p:cNvPr id="2" name="Image 0" descr="https://kimi-img.moonshot.cn/pub/slides/okc/badodhkogb7vs/mnt/agents/output/cpg-ecc/images/msian/7_Dental_Clinic_Puchong_for_Families.png">    </p:cNvPr>
          <p:cNvPicPr>
            <a:picLocks noChangeAspect="1"/>
          </p:cNvPicPr>
          <p:nvPr/>
        </p:nvPicPr>
        <p:blipFill>
          <a:blip r:embed="rId1"/>
          <a:srcRect l="0" r="0" t="0" b="0"/>
          <a:stretch/>
        </p:blipFill>
        <p:spPr>
          <a:xfrm>
            <a:off x="0" y="0"/>
            <a:ext cx="7112000" cy="9144000"/>
          </a:xfrm>
          <a:prstGeom prst="rect">
            <a:avLst/>
          </a:prstGeom>
        </p:spPr>
      </p:pic>
      <p:sp>
        <p:nvSpPr>
          <p:cNvPr id="3" name="Shape 0"/>
          <p:cNvSpPr/>
          <p:nvPr/>
        </p:nvSpPr>
        <p:spPr>
          <a:xfrm>
            <a:off x="0" y="0"/>
            <a:ext cx="7112000" cy="9144000"/>
          </a:xfrm>
          <a:prstGeom prst="rect">
            <a:avLst/>
          </a:prstGeom>
          <a:gradFill rotWithShape="1" flip="none">
            <a:gsLst>
              <a:gs pos="0">
                <a:srgbClr val="1B4F72">
                  <a:alpha val="0"/>
                </a:srgbClr>
              </a:gs>
              <a:gs pos="70000">
                <a:srgbClr val="1B4F72">
                  <a:alpha val="25000"/>
                </a:srgbClr>
              </a:gs>
              <a:gs pos="100000">
                <a:srgbClr val="F5F1EC"/>
              </a:gs>
            </a:gsLst>
            <a:lin ang="0" scaled="1"/>
          </a:gradFill>
          <a:ln/>
        </p:spPr>
      </p:sp>
      <p:sp>
        <p:nvSpPr>
          <p:cNvPr id="4" name="Text 1"/>
          <p:cNvSpPr/>
          <p:nvPr/>
        </p:nvSpPr>
        <p:spPr>
          <a:xfrm>
            <a:off x="7874000" y="2794000"/>
            <a:ext cx="2540000" cy="1143000"/>
          </a:xfrm>
          <a:prstGeom prst="rect">
            <a:avLst/>
          </a:prstGeom>
          <a:noFill/>
          <a:ln/>
        </p:spPr>
        <p:txBody>
          <a:bodyPr wrap="none" lIns="0" tIns="0" rIns="0" bIns="0" rtlCol="0" anchor="ctr"/>
          <a:lstStyle/>
          <a:p>
            <a:pPr algn="l">
              <a:lnSpc>
                <a:spcPct val="120000"/>
              </a:lnSpc>
            </a:pPr>
            <a:r>
              <a:rPr lang="en-US" sz="7200" dirty="0">
                <a:solidFill>
                  <a:srgbClr val="C67A3C"/>
                </a:solidFill>
                <a:latin typeface="Liter" pitchFamily="34" charset="0"/>
                <a:ea typeface="Liter" pitchFamily="34" charset="-122"/>
                <a:cs typeface="Liter" pitchFamily="34" charset="-120"/>
              </a:rPr>
              <a:t>05</a:t>
            </a:r>
            <a:endParaRPr lang="en-US" sz="7200" dirty="0"/>
          </a:p>
        </p:txBody>
      </p:sp>
      <p:sp>
        <p:nvSpPr>
          <p:cNvPr id="5" name="Shape 2"/>
          <p:cNvSpPr/>
          <p:nvPr/>
        </p:nvSpPr>
        <p:spPr>
          <a:xfrm>
            <a:off x="7874000" y="4064000"/>
            <a:ext cx="635000" cy="50800"/>
          </a:xfrm>
          <a:prstGeom prst="rect">
            <a:avLst/>
          </a:prstGeom>
          <a:solidFill>
            <a:srgbClr val="C67A3C"/>
          </a:solidFill>
          <a:ln/>
        </p:spPr>
      </p:sp>
      <p:sp>
        <p:nvSpPr>
          <p:cNvPr id="6" name="Text 3"/>
          <p:cNvSpPr/>
          <p:nvPr/>
        </p:nvSpPr>
        <p:spPr>
          <a:xfrm>
            <a:off x="7874000" y="4318000"/>
            <a:ext cx="7874000" cy="698500"/>
          </a:xfrm>
          <a:prstGeom prst="rect">
            <a:avLst/>
          </a:prstGeom>
          <a:noFill/>
          <a:ln/>
        </p:spPr>
        <p:txBody>
          <a:bodyPr wrap="none" lIns="0" tIns="0" rIns="0" bIns="0" rtlCol="0" anchor="ctr"/>
          <a:lstStyle/>
          <a:p>
            <a:pPr algn="l">
              <a:lnSpc>
                <a:spcPct val="120000"/>
              </a:lnSpc>
            </a:pPr>
            <a:r>
              <a:rPr lang="en-US" sz="4000" spc="200" kern="0" dirty="0">
                <a:solidFill>
                  <a:srgbClr val="1B4F72"/>
                </a:solidFill>
                <a:latin typeface="Quattrocento Sans" pitchFamily="34" charset="0"/>
                <a:ea typeface="Quattrocento Sans" pitchFamily="34" charset="-122"/>
                <a:cs typeface="Quattrocento Sans" pitchFamily="34" charset="-120"/>
              </a:rPr>
              <a:t>RAWATAN</a:t>
            </a:r>
            <a:endParaRPr lang="en-US" sz="4000" dirty="0"/>
          </a:p>
        </p:txBody>
      </p:sp>
      <p:sp>
        <p:nvSpPr>
          <p:cNvPr id="7" name="Text 4"/>
          <p:cNvSpPr/>
          <p:nvPr/>
        </p:nvSpPr>
        <p:spPr>
          <a:xfrm>
            <a:off x="7874000" y="5143500"/>
            <a:ext cx="7620000" cy="381000"/>
          </a:xfrm>
          <a:prstGeom prst="rect">
            <a:avLst/>
          </a:prstGeom>
          <a:noFill/>
          <a:ln/>
        </p:spPr>
        <p:txBody>
          <a:bodyPr wrap="none" lIns="0" tIns="0" rIns="0" bIns="0" rtlCol="0" anchor="ctr"/>
          <a:lstStyle/>
          <a:p>
            <a:pPr algn="l">
              <a:lnSpc>
                <a:spcPct val="120000"/>
              </a:lnSpc>
            </a:pPr>
            <a:r>
              <a:rPr lang="en-US" sz="2000" dirty="0">
                <a:solidFill>
                  <a:srgbClr val="7F8C8D"/>
                </a:solidFill>
                <a:latin typeface="Liter" pitchFamily="34" charset="0"/>
                <a:ea typeface="Liter" pitchFamily="34" charset="-122"/>
                <a:cs typeface="Liter" pitchFamily="34" charset="-120"/>
              </a:rPr>
              <a:t>Treatment — Daripada Non-Invasif ke Invasif</a:t>
            </a:r>
            <a:endParaRPr lang="en-US" sz="2000" dirty="0"/>
          </a:p>
        </p:txBody>
      </p:sp>
      <p:sp>
        <p:nvSpPr>
          <p:cNvPr id="8" name="Shape 5"/>
          <p:cNvSpPr/>
          <p:nvPr/>
        </p:nvSpPr>
        <p:spPr>
          <a:xfrm>
            <a:off x="14986000" y="762000"/>
            <a:ext cx="762000" cy="762000"/>
          </a:xfrm>
          <a:prstGeom prst="rect">
            <a:avLst/>
          </a:prstGeom>
          <a:solidFill>
            <a:srgbClr val="1B4F72">
              <a:alpha val="5098"/>
            </a:srgbClr>
          </a:solidFill>
          <a:ln/>
        </p:spPr>
      </p:sp>
    </p:spTree>
  </p:cSld>
  <p:clrMapOvr>
    <a:masterClrMapping/>
  </p:clrMapOvr>
  <p:transition>
    <p:fade/>
    <p:spd val="med"/>
  </p:transition>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1EC"/>
        </a:solidFill>
      </p:bgPr>
    </p:bg>
    <p:spTree>
      <p:nvGrpSpPr>
        <p:cNvPr id="1" name=""/>
        <p:cNvGrpSpPr/>
        <p:nvPr/>
      </p:nvGrpSpPr>
      <p:grpSpPr>
        <a:xfrm>
          <a:off x="0" y="0"/>
          <a:ext cx="0" cy="0"/>
          <a:chOff x="0" y="0"/>
          <a:chExt cx="0" cy="0"/>
        </a:xfrm>
      </p:grpSpPr>
      <p:sp>
        <p:nvSpPr>
          <p:cNvPr id="2" name="Shape 0"/>
          <p:cNvSpPr/>
          <p:nvPr/>
        </p:nvSpPr>
        <p:spPr>
          <a:xfrm>
            <a:off x="0" y="0"/>
            <a:ext cx="16256000" cy="508000"/>
          </a:xfrm>
          <a:prstGeom prst="rect">
            <a:avLst/>
          </a:prstGeom>
          <a:solidFill>
            <a:srgbClr val="1B4F72"/>
          </a:solidFill>
          <a:ln/>
        </p:spPr>
      </p:sp>
      <p:sp>
        <p:nvSpPr>
          <p:cNvPr id="3" name="Text 1"/>
          <p:cNvSpPr/>
          <p:nvPr/>
        </p:nvSpPr>
        <p:spPr>
          <a:xfrm>
            <a:off x="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PENGENALAN</a:t>
            </a:r>
            <a:endParaRPr lang="en-US" sz="1200" dirty="0"/>
          </a:p>
        </p:txBody>
      </p:sp>
      <p:sp>
        <p:nvSpPr>
          <p:cNvPr id="4" name="Text 2"/>
          <p:cNvSpPr/>
          <p:nvPr/>
        </p:nvSpPr>
        <p:spPr>
          <a:xfrm>
            <a:off x="32512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FAKTOR RISIKO</a:t>
            </a:r>
            <a:endParaRPr lang="en-US" sz="1200" dirty="0"/>
          </a:p>
        </p:txBody>
      </p:sp>
      <p:sp>
        <p:nvSpPr>
          <p:cNvPr id="5" name="Text 3"/>
          <p:cNvSpPr/>
          <p:nvPr/>
        </p:nvSpPr>
        <p:spPr>
          <a:xfrm>
            <a:off x="65024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PEMERIKSAAN</a:t>
            </a:r>
            <a:endParaRPr lang="en-US" sz="1200" dirty="0"/>
          </a:p>
        </p:txBody>
      </p:sp>
      <p:sp>
        <p:nvSpPr>
          <p:cNvPr id="6" name="Text 4"/>
          <p:cNvSpPr/>
          <p:nvPr/>
        </p:nvSpPr>
        <p:spPr>
          <a:xfrm>
            <a:off x="97536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PENCEGAHAN</a:t>
            </a:r>
            <a:endParaRPr lang="en-US" sz="1200" dirty="0"/>
          </a:p>
        </p:txBody>
      </p:sp>
      <p:sp>
        <p:nvSpPr>
          <p:cNvPr id="7" name="Text 5"/>
          <p:cNvSpPr/>
          <p:nvPr/>
        </p:nvSpPr>
        <p:spPr>
          <a:xfrm>
            <a:off x="130048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RAWATAN</a:t>
            </a:r>
            <a:endParaRPr lang="en-US" sz="1200" dirty="0"/>
          </a:p>
        </p:txBody>
      </p:sp>
      <p:sp>
        <p:nvSpPr>
          <p:cNvPr id="8" name="Shape 6"/>
          <p:cNvSpPr/>
          <p:nvPr/>
        </p:nvSpPr>
        <p:spPr>
          <a:xfrm>
            <a:off x="13004800" y="508000"/>
            <a:ext cx="3251200" cy="38100"/>
          </a:xfrm>
          <a:prstGeom prst="rect">
            <a:avLst/>
          </a:prstGeom>
          <a:solidFill>
            <a:srgbClr val="C67A3C"/>
          </a:solidFill>
          <a:ln/>
        </p:spPr>
      </p:sp>
      <p:sp>
        <p:nvSpPr>
          <p:cNvPr id="9" name="Text 7"/>
          <p:cNvSpPr/>
          <p:nvPr/>
        </p:nvSpPr>
        <p:spPr>
          <a:xfrm>
            <a:off x="762000" y="698500"/>
            <a:ext cx="8890000" cy="482600"/>
          </a:xfrm>
          <a:prstGeom prst="rect">
            <a:avLst/>
          </a:prstGeom>
          <a:noFill/>
          <a:ln/>
        </p:spPr>
        <p:txBody>
          <a:bodyPr wrap="none" lIns="0" tIns="0" rIns="0" bIns="0" rtlCol="0" anchor="ctr"/>
          <a:lstStyle/>
          <a:p>
            <a:pPr algn="l">
              <a:lnSpc>
                <a:spcPct val="120000"/>
              </a:lnSpc>
            </a:pPr>
            <a:r>
              <a:rPr lang="en-US" sz="2800" dirty="0">
                <a:solidFill>
                  <a:srgbClr val="1B4F72"/>
                </a:solidFill>
                <a:latin typeface="Liter" pitchFamily="34" charset="0"/>
                <a:ea typeface="Liter" pitchFamily="34" charset="-122"/>
                <a:cs typeface="Liter" pitchFamily="34" charset="-120"/>
              </a:rPr>
              <a:t>Kaedah Rawatan ECC</a:t>
            </a:r>
            <a:endParaRPr lang="en-US" sz="2800" dirty="0"/>
          </a:p>
        </p:txBody>
      </p:sp>
      <p:sp>
        <p:nvSpPr>
          <p:cNvPr id="10" name="Shape 8"/>
          <p:cNvSpPr/>
          <p:nvPr/>
        </p:nvSpPr>
        <p:spPr>
          <a:xfrm>
            <a:off x="762000" y="1231900"/>
            <a:ext cx="635000" cy="38100"/>
          </a:xfrm>
          <a:prstGeom prst="rect">
            <a:avLst/>
          </a:prstGeom>
          <a:solidFill>
            <a:srgbClr val="C67A3C"/>
          </a:solidFill>
          <a:ln/>
        </p:spPr>
      </p:sp>
      <p:sp>
        <p:nvSpPr>
          <p:cNvPr id="11" name="Shape 9"/>
          <p:cNvSpPr/>
          <p:nvPr/>
        </p:nvSpPr>
        <p:spPr>
          <a:xfrm>
            <a:off x="762000" y="1498600"/>
            <a:ext cx="7112000" cy="4127500"/>
          </a:xfrm>
          <a:prstGeom prst="roundRect">
            <a:avLst>
              <a:gd name="adj" fmla="val 6000"/>
            </a:avLst>
          </a:prstGeom>
          <a:solidFill>
            <a:srgbClr val="FFFFFF"/>
          </a:solidFill>
          <a:ln/>
          <a:effectLst>
            <a:outerShdw sx="100000" sy="100000" kx="0" ky="0" algn="bl" rotWithShape="0" blurRad="101600" dist="25400" dir="5400000">
              <a:srgbClr val="000000">
                <a:alpha val="3137"/>
              </a:srgbClr>
            </a:outerShdw>
          </a:effectLst>
        </p:spPr>
      </p:sp>
      <p:sp>
        <p:nvSpPr>
          <p:cNvPr id="12" name="Shape 10"/>
          <p:cNvSpPr/>
          <p:nvPr/>
        </p:nvSpPr>
        <p:spPr>
          <a:xfrm>
            <a:off x="762000" y="1498600"/>
            <a:ext cx="63500" cy="4127500"/>
          </a:xfrm>
          <a:prstGeom prst="rect">
            <a:avLst/>
          </a:prstGeom>
          <a:solidFill>
            <a:srgbClr val="27AE60"/>
          </a:solidFill>
          <a:ln/>
        </p:spPr>
      </p:sp>
      <p:sp>
        <p:nvSpPr>
          <p:cNvPr id="13" name="Text 11"/>
          <p:cNvSpPr/>
          <p:nvPr/>
        </p:nvSpPr>
        <p:spPr>
          <a:xfrm>
            <a:off x="1041400" y="1625600"/>
            <a:ext cx="3175000" cy="279400"/>
          </a:xfrm>
          <a:prstGeom prst="rect">
            <a:avLst/>
          </a:prstGeom>
          <a:noFill/>
          <a:ln/>
        </p:spPr>
        <p:txBody>
          <a:bodyPr wrap="none" lIns="0" tIns="0" rIns="0" bIns="0" rtlCol="0" anchor="ctr"/>
          <a:lstStyle/>
          <a:p>
            <a:pPr algn="l">
              <a:lnSpc>
                <a:spcPct val="120000"/>
              </a:lnSpc>
            </a:pPr>
            <a:r>
              <a:rPr lang="en-US" sz="1200" spc="200" kern="0" dirty="0">
                <a:solidFill>
                  <a:srgbClr val="27AE60"/>
                </a:solidFill>
                <a:latin typeface="Quattrocento Sans" pitchFamily="34" charset="0"/>
                <a:ea typeface="Quattrocento Sans" pitchFamily="34" charset="-122"/>
                <a:cs typeface="Quattrocento Sans" pitchFamily="34" charset="-120"/>
              </a:rPr>
              <a:t>KAEDAH NON-INVASIF</a:t>
            </a:r>
            <a:endParaRPr lang="en-US" sz="1200" dirty="0"/>
          </a:p>
        </p:txBody>
      </p:sp>
      <p:sp>
        <p:nvSpPr>
          <p:cNvPr id="14" name="Text 12"/>
          <p:cNvSpPr/>
          <p:nvPr/>
        </p:nvSpPr>
        <p:spPr>
          <a:xfrm>
            <a:off x="1041400" y="1930400"/>
            <a:ext cx="5080000" cy="279400"/>
          </a:xfrm>
          <a:prstGeom prst="rect">
            <a:avLst/>
          </a:prstGeom>
          <a:noFill/>
          <a:ln/>
        </p:spPr>
        <p:txBody>
          <a:bodyPr wrap="none" lIns="0" tIns="0" rIns="0" bIns="0" rtlCol="0" anchor="ctr"/>
          <a:lstStyle/>
          <a:p>
            <a:pPr algn="l">
              <a:lnSpc>
                <a:spcPct val="120000"/>
              </a:lnSpc>
            </a:pPr>
            <a:r>
              <a:rPr lang="en-US" sz="1300" dirty="0">
                <a:solidFill>
                  <a:srgbClr val="7F8C8D"/>
                </a:solidFill>
                <a:latin typeface="Liter" pitchFamily="34" charset="0"/>
                <a:ea typeface="Liter" pitchFamily="34" charset="-122"/>
                <a:cs typeface="Liter" pitchFamily="34" charset="-120"/>
              </a:rPr>
              <a:t>Untuk lesi tanpa kaviti</a:t>
            </a:r>
            <a:endParaRPr lang="en-US" sz="1300" dirty="0"/>
          </a:p>
        </p:txBody>
      </p:sp>
      <p:sp>
        <p:nvSpPr>
          <p:cNvPr id="15" name="Text 13"/>
          <p:cNvSpPr/>
          <p:nvPr/>
        </p:nvSpPr>
        <p:spPr>
          <a:xfrm>
            <a:off x="1041400" y="2311400"/>
            <a:ext cx="6604000" cy="3111500"/>
          </a:xfrm>
          <a:prstGeom prst="rect">
            <a:avLst/>
          </a:prstGeom>
          <a:noFill/>
          <a:ln/>
        </p:spPr>
        <p:txBody>
          <a:bodyPr wrap="square" lIns="0" tIns="0" rIns="0" bIns="0" rtlCol="0" anchor="t"/>
          <a:lstStyle/>
          <a:p>
            <a:pPr algn="l">
              <a:lnSpc>
                <a:spcPct val="170000"/>
              </a:lnSpc>
            </a:pPr>
            <a:r>
              <a:rPr lang="en-US" sz="1500" dirty="0">
                <a:solidFill>
                  <a:srgbClr val="27AE60"/>
                </a:solidFill>
                <a:latin typeface="Liter" pitchFamily="34" charset="0"/>
                <a:ea typeface="Liter" pitchFamily="34" charset="-122"/>
                <a:cs typeface="Liter" pitchFamily="34" charset="-120"/>
              </a:rPr>
              <a:t>■</a:t>
            </a:r>
            <a:pPr algn="l">
              <a:lnSpc>
                <a:spcPct val="170000"/>
              </a:lnSpc>
            </a:pPr>
            <a:r>
              <a:rPr lang="en-US" sz="1500" dirty="0">
                <a:solidFill>
                  <a:srgbClr val="2D3436"/>
                </a:solidFill>
                <a:latin typeface="Liter" pitchFamily="34" charset="0"/>
                <a:ea typeface="Liter" pitchFamily="34" charset="-122"/>
                <a:cs typeface="Liter" pitchFamily="34" charset="-120"/>
              </a:rPr>
              <a:t> </a:t>
            </a:r>
            <a:pPr algn="l">
              <a:lnSpc>
                <a:spcPct val="170000"/>
              </a:lnSpc>
            </a:pPr>
            <a:r>
              <a:rPr lang="en-US" sz="1500" b="1" dirty="0">
                <a:solidFill>
                  <a:srgbClr val="2D3436"/>
                </a:solidFill>
                <a:latin typeface="Liter" pitchFamily="34" charset="0"/>
                <a:ea typeface="Liter" pitchFamily="34" charset="-122"/>
                <a:cs typeface="Liter" pitchFamily="34" charset="-120"/>
              </a:rPr>
              <a:t>Agen remineralisasi bukan-fluoride</a:t>
            </a:r>
            <a:endParaRPr lang="en-US" sz="1500" dirty="0"/>
          </a:p>
          <a:p>
            <a:pPr algn="l">
              <a:lnSpc>
                <a:spcPct val="170000"/>
              </a:lnSpc>
            </a:pPr>
            <a:r>
              <a:rPr lang="en-US" sz="1500" dirty="0">
                <a:solidFill>
                  <a:srgbClr val="27AE60"/>
                </a:solidFill>
                <a:latin typeface="Liter" pitchFamily="34" charset="0"/>
                <a:ea typeface="Liter" pitchFamily="34" charset="-122"/>
                <a:cs typeface="Liter" pitchFamily="34" charset="-120"/>
              </a:rPr>
              <a:t>■</a:t>
            </a:r>
            <a:pPr algn="l">
              <a:lnSpc>
                <a:spcPct val="170000"/>
              </a:lnSpc>
            </a:pPr>
            <a:r>
              <a:rPr lang="en-US" sz="1500" dirty="0">
                <a:solidFill>
                  <a:srgbClr val="2D3436"/>
                </a:solidFill>
                <a:latin typeface="Liter" pitchFamily="34" charset="0"/>
                <a:ea typeface="Liter" pitchFamily="34" charset="-122"/>
                <a:cs typeface="Liter" pitchFamily="34" charset="-120"/>
              </a:rPr>
              <a:t> </a:t>
            </a:r>
            <a:pPr algn="l">
              <a:lnSpc>
                <a:spcPct val="170000"/>
              </a:lnSpc>
            </a:pPr>
            <a:r>
              <a:rPr lang="en-US" sz="1500" b="1" dirty="0">
                <a:solidFill>
                  <a:srgbClr val="2D3436"/>
                </a:solidFill>
                <a:latin typeface="Liter" pitchFamily="34" charset="0"/>
                <a:ea typeface="Liter" pitchFamily="34" charset="-122"/>
                <a:cs typeface="Liter" pitchFamily="34" charset="-120"/>
              </a:rPr>
              <a:t>Fluoride remineralisasi</a:t>
            </a:r>
            <a:pPr algn="l">
              <a:lnSpc>
                <a:spcPct val="170000"/>
              </a:lnSpc>
            </a:pPr>
            <a:r>
              <a:rPr lang="en-US" sz="1500" dirty="0">
                <a:solidFill>
                  <a:srgbClr val="2D3436"/>
                </a:solidFill>
                <a:latin typeface="Liter" pitchFamily="34" charset="0"/>
                <a:ea typeface="Liter" pitchFamily="34" charset="-122"/>
                <a:cs typeface="Liter" pitchFamily="34" charset="-120"/>
              </a:rPr>
              <a:t> (aplikasi topikal)</a:t>
            </a:r>
            <a:endParaRPr lang="en-US" sz="1500" dirty="0"/>
          </a:p>
          <a:p>
            <a:pPr algn="l">
              <a:lnSpc>
                <a:spcPct val="170000"/>
              </a:lnSpc>
            </a:pPr>
            <a:r>
              <a:rPr lang="en-US" sz="1500" dirty="0">
                <a:solidFill>
                  <a:srgbClr val="27AE60"/>
                </a:solidFill>
                <a:latin typeface="Liter" pitchFamily="34" charset="0"/>
                <a:ea typeface="Liter" pitchFamily="34" charset="-122"/>
                <a:cs typeface="Liter" pitchFamily="34" charset="-120"/>
              </a:rPr>
              <a:t>■</a:t>
            </a:r>
            <a:pPr algn="l">
              <a:lnSpc>
                <a:spcPct val="170000"/>
              </a:lnSpc>
            </a:pPr>
            <a:r>
              <a:rPr lang="en-US" sz="1500" dirty="0">
                <a:solidFill>
                  <a:srgbClr val="2D3436"/>
                </a:solidFill>
                <a:latin typeface="Liter" pitchFamily="34" charset="0"/>
                <a:ea typeface="Liter" pitchFamily="34" charset="-122"/>
                <a:cs typeface="Liter" pitchFamily="34" charset="-120"/>
              </a:rPr>
              <a:t> </a:t>
            </a:r>
            <a:pPr algn="l">
              <a:lnSpc>
                <a:spcPct val="170000"/>
              </a:lnSpc>
            </a:pPr>
            <a:r>
              <a:rPr lang="en-US" sz="1500" b="1" dirty="0">
                <a:solidFill>
                  <a:srgbClr val="2D3436"/>
                </a:solidFill>
                <a:latin typeface="Liter" pitchFamily="34" charset="0"/>
                <a:ea typeface="Liter" pitchFamily="34" charset="-122"/>
                <a:cs typeface="Liter" pitchFamily="34" charset="-120"/>
              </a:rPr>
              <a:t>Sealant fissure</a:t>
            </a:r>
            <a:pPr algn="l">
              <a:lnSpc>
                <a:spcPct val="170000"/>
              </a:lnSpc>
            </a:pPr>
            <a:r>
              <a:rPr lang="en-US" sz="1500" dirty="0">
                <a:solidFill>
                  <a:srgbClr val="2D3436"/>
                </a:solidFill>
                <a:latin typeface="Liter" pitchFamily="34" charset="0"/>
                <a:ea typeface="Liter" pitchFamily="34" charset="-122"/>
                <a:cs typeface="Liter" pitchFamily="34" charset="-120"/>
              </a:rPr>
              <a:t> — untuk pit dan fissure</a:t>
            </a:r>
            <a:endParaRPr lang="en-US" sz="1500" dirty="0"/>
          </a:p>
          <a:p>
            <a:pPr algn="l">
              <a:lnSpc>
                <a:spcPct val="170000"/>
              </a:lnSpc>
            </a:pPr>
            <a:r>
              <a:rPr lang="en-US" sz="1500" dirty="0">
                <a:solidFill>
                  <a:srgbClr val="27AE60"/>
                </a:solidFill>
                <a:latin typeface="Liter" pitchFamily="34" charset="0"/>
                <a:ea typeface="Liter" pitchFamily="34" charset="-122"/>
                <a:cs typeface="Liter" pitchFamily="34" charset="-120"/>
              </a:rPr>
              <a:t>■</a:t>
            </a:r>
            <a:pPr algn="l">
              <a:lnSpc>
                <a:spcPct val="170000"/>
              </a:lnSpc>
            </a:pPr>
            <a:r>
              <a:rPr lang="en-US" sz="1500" dirty="0">
                <a:solidFill>
                  <a:srgbClr val="2D3436"/>
                </a:solidFill>
                <a:latin typeface="Liter" pitchFamily="34" charset="0"/>
                <a:ea typeface="Liter" pitchFamily="34" charset="-122"/>
                <a:cs typeface="Liter" pitchFamily="34" charset="-120"/>
              </a:rPr>
              <a:t> </a:t>
            </a:r>
            <a:pPr algn="l">
              <a:lnSpc>
                <a:spcPct val="170000"/>
              </a:lnSpc>
            </a:pPr>
            <a:r>
              <a:rPr lang="en-US" sz="1500" b="1" dirty="0">
                <a:solidFill>
                  <a:srgbClr val="2D3436"/>
                </a:solidFill>
                <a:latin typeface="Liter" pitchFamily="34" charset="0"/>
                <a:ea typeface="Liter" pitchFamily="34" charset="-122"/>
                <a:cs typeface="Liter" pitchFamily="34" charset="-120"/>
              </a:rPr>
              <a:t>Infiltrasi resin</a:t>
            </a:r>
            <a:pPr algn="l">
              <a:lnSpc>
                <a:spcPct val="170000"/>
              </a:lnSpc>
            </a:pPr>
            <a:r>
              <a:rPr lang="en-US" sz="1500" dirty="0">
                <a:solidFill>
                  <a:srgbClr val="2D3436"/>
                </a:solidFill>
                <a:latin typeface="Liter" pitchFamily="34" charset="0"/>
                <a:ea typeface="Liter" pitchFamily="34" charset="-122"/>
                <a:cs typeface="Liter" pitchFamily="34" charset="-120"/>
              </a:rPr>
              <a:t> — untuk lesi proksimal</a:t>
            </a:r>
            <a:endParaRPr lang="en-US" sz="1500" dirty="0"/>
          </a:p>
          <a:p>
            <a:pPr algn="l">
              <a:lnSpc>
                <a:spcPct val="170000"/>
              </a:lnSpc>
            </a:pPr>
            <a:r>
              <a:rPr lang="en-US" sz="1500" dirty="0">
                <a:solidFill>
                  <a:srgbClr val="27AE60"/>
                </a:solidFill>
                <a:latin typeface="Liter" pitchFamily="34" charset="0"/>
                <a:ea typeface="Liter" pitchFamily="34" charset="-122"/>
                <a:cs typeface="Liter" pitchFamily="34" charset="-120"/>
              </a:rPr>
              <a:t>■</a:t>
            </a:r>
            <a:pPr algn="l">
              <a:lnSpc>
                <a:spcPct val="170000"/>
              </a:lnSpc>
            </a:pPr>
            <a:r>
              <a:rPr lang="en-US" sz="1500" dirty="0">
                <a:solidFill>
                  <a:srgbClr val="2D3436"/>
                </a:solidFill>
                <a:latin typeface="Liter" pitchFamily="34" charset="0"/>
                <a:ea typeface="Liter" pitchFamily="34" charset="-122"/>
                <a:cs typeface="Liter" pitchFamily="34" charset="-120"/>
              </a:rPr>
              <a:t> </a:t>
            </a:r>
            <a:pPr algn="l">
              <a:lnSpc>
                <a:spcPct val="170000"/>
              </a:lnSpc>
            </a:pPr>
            <a:r>
              <a:rPr lang="en-US" sz="1500" b="1" dirty="0">
                <a:solidFill>
                  <a:srgbClr val="2D3436"/>
                </a:solidFill>
                <a:latin typeface="Liter" pitchFamily="34" charset="0"/>
                <a:ea typeface="Liter" pitchFamily="34" charset="-122"/>
                <a:cs typeface="Liter" pitchFamily="34" charset="-120"/>
              </a:rPr>
              <a:t>Pentutupan resin komposit (CR)</a:t>
            </a:r>
            <a:endParaRPr lang="en-US" sz="1500" dirty="0"/>
          </a:p>
          <a:p>
            <a:pPr algn="l">
              <a:lnSpc>
                <a:spcPct val="170000"/>
              </a:lnSpc>
              <a:spcBef>
                <a:spcPts val="800"/>
              </a:spcBef>
            </a:pPr>
            <a:r>
              <a:rPr lang="en-US" sz="1500" i="1" dirty="0">
                <a:solidFill>
                  <a:srgbClr val="2D3436"/>
                </a:solidFill>
                <a:latin typeface="Liter" pitchFamily="34" charset="0"/>
                <a:ea typeface="Liter" pitchFamily="34" charset="-122"/>
                <a:cs typeface="Liter" pitchFamily="34" charset="-120"/>
              </a:rPr>
              <a:t>Untuk lesi berkaviti apabila rawatan tidak dapat dilakukan segera — </a:t>
            </a:r>
            <a:pPr algn="l">
              <a:lnSpc>
                <a:spcPct val="170000"/>
              </a:lnSpc>
              <a:spcBef>
                <a:spcPts val="800"/>
              </a:spcBef>
            </a:pPr>
            <a:r>
              <a:rPr lang="en-US" sz="1500" b="1" i="1" dirty="0">
                <a:solidFill>
                  <a:srgbClr val="2D3436"/>
                </a:solidFill>
                <a:latin typeface="Liter" pitchFamily="34" charset="0"/>
                <a:ea typeface="Liter" pitchFamily="34" charset="-122"/>
                <a:cs typeface="Liter" pitchFamily="34" charset="-120"/>
              </a:rPr>
              <a:t>tutup lesi</a:t>
            </a:r>
            <a:pPr algn="l">
              <a:lnSpc>
                <a:spcPct val="170000"/>
              </a:lnSpc>
              <a:spcBef>
                <a:spcPts val="800"/>
              </a:spcBef>
            </a:pPr>
            <a:r>
              <a:rPr lang="en-US" sz="1500" i="1" dirty="0">
                <a:solidFill>
                  <a:srgbClr val="2D3436"/>
                </a:solidFill>
                <a:latin typeface="Liter" pitchFamily="34" charset="0"/>
                <a:ea typeface="Liter" pitchFamily="34" charset="-122"/>
                <a:cs typeface="Liter" pitchFamily="34" charset="-120"/>
              </a:rPr>
              <a:t> sebagai pengurusan interim.</a:t>
            </a:r>
            <a:endParaRPr lang="en-US" sz="1500" dirty="0"/>
          </a:p>
        </p:txBody>
      </p:sp>
      <p:sp>
        <p:nvSpPr>
          <p:cNvPr id="16" name="Shape 14"/>
          <p:cNvSpPr/>
          <p:nvPr/>
        </p:nvSpPr>
        <p:spPr>
          <a:xfrm>
            <a:off x="8382000" y="1498600"/>
            <a:ext cx="7112000" cy="4127500"/>
          </a:xfrm>
          <a:prstGeom prst="roundRect">
            <a:avLst>
              <a:gd name="adj" fmla="val 6000"/>
            </a:avLst>
          </a:prstGeom>
          <a:solidFill>
            <a:srgbClr val="FFFFFF"/>
          </a:solidFill>
          <a:ln/>
          <a:effectLst>
            <a:outerShdw sx="100000" sy="100000" kx="0" ky="0" algn="bl" rotWithShape="0" blurRad="101600" dist="25400" dir="5400000">
              <a:srgbClr val="000000">
                <a:alpha val="3137"/>
              </a:srgbClr>
            </a:outerShdw>
          </a:effectLst>
        </p:spPr>
      </p:sp>
      <p:sp>
        <p:nvSpPr>
          <p:cNvPr id="17" name="Shape 15"/>
          <p:cNvSpPr/>
          <p:nvPr/>
        </p:nvSpPr>
        <p:spPr>
          <a:xfrm>
            <a:off x="8382000" y="1498600"/>
            <a:ext cx="63500" cy="4127500"/>
          </a:xfrm>
          <a:prstGeom prst="rect">
            <a:avLst/>
          </a:prstGeom>
          <a:solidFill>
            <a:srgbClr val="C67A3C"/>
          </a:solidFill>
          <a:ln/>
        </p:spPr>
      </p:sp>
      <p:sp>
        <p:nvSpPr>
          <p:cNvPr id="18" name="Text 16"/>
          <p:cNvSpPr/>
          <p:nvPr/>
        </p:nvSpPr>
        <p:spPr>
          <a:xfrm>
            <a:off x="8661400" y="1625600"/>
            <a:ext cx="3175000" cy="279400"/>
          </a:xfrm>
          <a:prstGeom prst="rect">
            <a:avLst/>
          </a:prstGeom>
          <a:noFill/>
          <a:ln/>
        </p:spPr>
        <p:txBody>
          <a:bodyPr wrap="none" lIns="0" tIns="0" rIns="0" bIns="0" rtlCol="0" anchor="ctr"/>
          <a:lstStyle/>
          <a:p>
            <a:pPr algn="l">
              <a:lnSpc>
                <a:spcPct val="120000"/>
              </a:lnSpc>
            </a:pPr>
            <a:r>
              <a:rPr lang="en-US" sz="1200" spc="200" kern="0" dirty="0">
                <a:solidFill>
                  <a:srgbClr val="C67A3C"/>
                </a:solidFill>
                <a:latin typeface="Quattrocento Sans" pitchFamily="34" charset="0"/>
                <a:ea typeface="Quattrocento Sans" pitchFamily="34" charset="-122"/>
                <a:cs typeface="Quattrocento Sans" pitchFamily="34" charset="-120"/>
              </a:rPr>
              <a:t>KAEDAH INVASIF</a:t>
            </a:r>
            <a:endParaRPr lang="en-US" sz="1200" dirty="0"/>
          </a:p>
        </p:txBody>
      </p:sp>
      <p:sp>
        <p:nvSpPr>
          <p:cNvPr id="19" name="Text 17"/>
          <p:cNvSpPr/>
          <p:nvPr/>
        </p:nvSpPr>
        <p:spPr>
          <a:xfrm>
            <a:off x="8661400" y="1930400"/>
            <a:ext cx="5080000" cy="279400"/>
          </a:xfrm>
          <a:prstGeom prst="rect">
            <a:avLst/>
          </a:prstGeom>
          <a:noFill/>
          <a:ln/>
        </p:spPr>
        <p:txBody>
          <a:bodyPr wrap="none" lIns="0" tIns="0" rIns="0" bIns="0" rtlCol="0" anchor="ctr"/>
          <a:lstStyle/>
          <a:p>
            <a:pPr algn="l">
              <a:lnSpc>
                <a:spcPct val="120000"/>
              </a:lnSpc>
            </a:pPr>
            <a:r>
              <a:rPr lang="en-US" sz="1300" dirty="0">
                <a:solidFill>
                  <a:srgbClr val="7F8C8D"/>
                </a:solidFill>
                <a:latin typeface="Liter" pitchFamily="34" charset="0"/>
                <a:ea typeface="Liter" pitchFamily="34" charset="-122"/>
                <a:cs typeface="Liter" pitchFamily="34" charset="-120"/>
              </a:rPr>
              <a:t>Untuk lesi berkaviti yang memerlukan intervensi</a:t>
            </a:r>
            <a:endParaRPr lang="en-US" sz="1300" dirty="0"/>
          </a:p>
        </p:txBody>
      </p:sp>
      <p:sp>
        <p:nvSpPr>
          <p:cNvPr id="20" name="Text 18"/>
          <p:cNvSpPr/>
          <p:nvPr/>
        </p:nvSpPr>
        <p:spPr>
          <a:xfrm>
            <a:off x="8661400" y="2311400"/>
            <a:ext cx="6604000" cy="3149600"/>
          </a:xfrm>
          <a:prstGeom prst="rect">
            <a:avLst/>
          </a:prstGeom>
          <a:noFill/>
          <a:ln/>
        </p:spPr>
        <p:txBody>
          <a:bodyPr wrap="square" lIns="0" tIns="0" rIns="0" bIns="0" rtlCol="0" anchor="t"/>
          <a:lstStyle/>
          <a:p>
            <a:pPr algn="l">
              <a:lnSpc>
                <a:spcPct val="170000"/>
              </a:lnSpc>
            </a:pPr>
            <a:r>
              <a:rPr lang="en-US" sz="1500" dirty="0">
                <a:solidFill>
                  <a:srgbClr val="C67A3C"/>
                </a:solidFill>
                <a:latin typeface="Liter" pitchFamily="34" charset="0"/>
                <a:ea typeface="Liter" pitchFamily="34" charset="-122"/>
                <a:cs typeface="Liter" pitchFamily="34" charset="-120"/>
              </a:rPr>
              <a:t>■</a:t>
            </a:r>
            <a:pPr algn="l">
              <a:lnSpc>
                <a:spcPct val="170000"/>
              </a:lnSpc>
            </a:pPr>
            <a:r>
              <a:rPr lang="en-US" sz="1500" dirty="0">
                <a:solidFill>
                  <a:srgbClr val="2D3436"/>
                </a:solidFill>
                <a:latin typeface="Liter" pitchFamily="34" charset="0"/>
                <a:ea typeface="Liter" pitchFamily="34" charset="-122"/>
                <a:cs typeface="Liter" pitchFamily="34" charset="-120"/>
              </a:rPr>
              <a:t> </a:t>
            </a:r>
            <a:pPr algn="l">
              <a:lnSpc>
                <a:spcPct val="170000"/>
              </a:lnSpc>
            </a:pPr>
            <a:r>
              <a:rPr lang="en-US" sz="1500" b="1" dirty="0">
                <a:solidFill>
                  <a:srgbClr val="2D3436"/>
                </a:solidFill>
                <a:latin typeface="Liter" pitchFamily="34" charset="0"/>
                <a:ea typeface="Liter" pitchFamily="34" charset="-122"/>
                <a:cs typeface="Liter" pitchFamily="34" charset="-120"/>
              </a:rPr>
              <a:t>Teknik pembuangan karies:</a:t>
            </a:r>
            <a:endParaRPr lang="en-US" sz="1500" dirty="0"/>
          </a:p>
          <a:p>
            <a:pPr algn="l">
              <a:lnSpc>
                <a:spcPct val="170000"/>
              </a:lnSpc>
              <a:spcBef>
                <a:spcPts val="400"/>
              </a:spcBef>
            </a:pPr>
            <a:r>
              <a:rPr lang="en-US" sz="1500" dirty="0">
                <a:solidFill>
                  <a:srgbClr val="2D3436"/>
                </a:solidFill>
                <a:latin typeface="Liter" pitchFamily="34" charset="0"/>
                <a:ea typeface="Liter" pitchFamily="34" charset="-122"/>
                <a:cs typeface="Liter" pitchFamily="34" charset="-120"/>
              </a:rPr>
              <a:t>    </a:t>
            </a:r>
            <a:pPr algn="l">
              <a:lnSpc>
                <a:spcPct val="170000"/>
              </a:lnSpc>
              <a:spcBef>
                <a:spcPts val="400"/>
              </a:spcBef>
            </a:pPr>
            <a:r>
              <a:rPr lang="en-US" sz="1500" b="1" dirty="0">
                <a:solidFill>
                  <a:srgbClr val="2D3436"/>
                </a:solidFill>
                <a:latin typeface="Liter" pitchFamily="34" charset="0"/>
                <a:ea typeface="Liter" pitchFamily="34" charset="-122"/>
                <a:cs typeface="Liter" pitchFamily="34" charset="-120"/>
              </a:rPr>
              <a:t>SWE</a:t>
            </a:r>
            <a:pPr algn="l">
              <a:lnSpc>
                <a:spcPct val="170000"/>
              </a:lnSpc>
              <a:spcBef>
                <a:spcPts val="400"/>
              </a:spcBef>
            </a:pPr>
            <a:r>
              <a:rPr lang="en-US" sz="1500" dirty="0">
                <a:solidFill>
                  <a:srgbClr val="2D3436"/>
                </a:solidFill>
                <a:latin typeface="Liter" pitchFamily="34" charset="0"/>
                <a:ea typeface="Liter" pitchFamily="34" charset="-122"/>
                <a:cs typeface="Liter" pitchFamily="34" charset="-120"/>
              </a:rPr>
              <a:t> — Stepwise Excavation (dua-tahap)</a:t>
            </a:r>
            <a:endParaRPr lang="en-US" sz="1500" dirty="0"/>
          </a:p>
          <a:p>
            <a:pPr algn="l">
              <a:lnSpc>
                <a:spcPct val="170000"/>
              </a:lnSpc>
            </a:pPr>
            <a:r>
              <a:rPr lang="en-US" sz="1500" dirty="0">
                <a:solidFill>
                  <a:srgbClr val="2D3436"/>
                </a:solidFill>
                <a:latin typeface="Liter" pitchFamily="34" charset="0"/>
                <a:ea typeface="Liter" pitchFamily="34" charset="-122"/>
                <a:cs typeface="Liter" pitchFamily="34" charset="-120"/>
              </a:rPr>
              <a:t>    </a:t>
            </a:r>
            <a:pPr algn="l">
              <a:lnSpc>
                <a:spcPct val="170000"/>
              </a:lnSpc>
            </a:pPr>
            <a:r>
              <a:rPr lang="en-US" sz="1500" b="1" dirty="0">
                <a:solidFill>
                  <a:srgbClr val="2D3436"/>
                </a:solidFill>
                <a:latin typeface="Liter" pitchFamily="34" charset="0"/>
                <a:ea typeface="Liter" pitchFamily="34" charset="-122"/>
                <a:cs typeface="Liter" pitchFamily="34" charset="-120"/>
              </a:rPr>
              <a:t>SCR</a:t>
            </a:r>
            <a:pPr algn="l">
              <a:lnSpc>
                <a:spcPct val="170000"/>
              </a:lnSpc>
            </a:pPr>
            <a:r>
              <a:rPr lang="en-US" sz="1500" dirty="0">
                <a:solidFill>
                  <a:srgbClr val="2D3436"/>
                </a:solidFill>
                <a:latin typeface="Liter" pitchFamily="34" charset="0"/>
                <a:ea typeface="Liter" pitchFamily="34" charset="-122"/>
                <a:cs typeface="Liter" pitchFamily="34" charset="-120"/>
              </a:rPr>
              <a:t> — Selective Caries Removal</a:t>
            </a:r>
            <a:endParaRPr lang="en-US" sz="1500" dirty="0"/>
          </a:p>
          <a:p>
            <a:pPr algn="l">
              <a:lnSpc>
                <a:spcPct val="170000"/>
              </a:lnSpc>
            </a:pPr>
            <a:r>
              <a:rPr lang="en-US" sz="1500" dirty="0">
                <a:solidFill>
                  <a:srgbClr val="2D3436"/>
                </a:solidFill>
                <a:latin typeface="Liter" pitchFamily="34" charset="0"/>
                <a:ea typeface="Liter" pitchFamily="34" charset="-122"/>
                <a:cs typeface="Liter" pitchFamily="34" charset="-120"/>
              </a:rPr>
              <a:t>    </a:t>
            </a:r>
            <a:pPr algn="l">
              <a:lnSpc>
                <a:spcPct val="170000"/>
              </a:lnSpc>
            </a:pPr>
            <a:r>
              <a:rPr lang="en-US" sz="1500" b="1" dirty="0">
                <a:solidFill>
                  <a:srgbClr val="2D3436"/>
                </a:solidFill>
                <a:latin typeface="Liter" pitchFamily="34" charset="0"/>
                <a:ea typeface="Liter" pitchFamily="34" charset="-122"/>
                <a:cs typeface="Liter" pitchFamily="34" charset="-120"/>
              </a:rPr>
              <a:t>NSCR</a:t>
            </a:r>
            <a:pPr algn="l">
              <a:lnSpc>
                <a:spcPct val="170000"/>
              </a:lnSpc>
            </a:pPr>
            <a:r>
              <a:rPr lang="en-US" sz="1500" dirty="0">
                <a:solidFill>
                  <a:srgbClr val="2D3436"/>
                </a:solidFill>
                <a:latin typeface="Liter" pitchFamily="34" charset="0"/>
                <a:ea typeface="Liter" pitchFamily="34" charset="-122"/>
                <a:cs typeface="Liter" pitchFamily="34" charset="-120"/>
              </a:rPr>
              <a:t> — Non-Selective Caries Removal</a:t>
            </a:r>
            <a:endParaRPr lang="en-US" sz="1500" dirty="0"/>
          </a:p>
          <a:p>
            <a:pPr algn="l">
              <a:lnSpc>
                <a:spcPct val="170000"/>
              </a:lnSpc>
              <a:spcBef>
                <a:spcPts val="800"/>
              </a:spcBef>
            </a:pPr>
            <a:r>
              <a:rPr lang="en-US" sz="1500" dirty="0">
                <a:solidFill>
                  <a:srgbClr val="C67A3C"/>
                </a:solidFill>
                <a:latin typeface="Liter" pitchFamily="34" charset="0"/>
                <a:ea typeface="Liter" pitchFamily="34" charset="-122"/>
                <a:cs typeface="Liter" pitchFamily="34" charset="-120"/>
              </a:rPr>
              <a:t>■</a:t>
            </a:r>
            <a:pPr algn="l">
              <a:lnSpc>
                <a:spcPct val="170000"/>
              </a:lnSpc>
              <a:spcBef>
                <a:spcPts val="800"/>
              </a:spcBef>
            </a:pPr>
            <a:r>
              <a:rPr lang="en-US" sz="1500" dirty="0">
                <a:solidFill>
                  <a:srgbClr val="2D3436"/>
                </a:solidFill>
                <a:latin typeface="Liter" pitchFamily="34" charset="0"/>
                <a:ea typeface="Liter" pitchFamily="34" charset="-122"/>
                <a:cs typeface="Liter" pitchFamily="34" charset="-120"/>
              </a:rPr>
              <a:t> </a:t>
            </a:r>
            <a:pPr algn="l">
              <a:lnSpc>
                <a:spcPct val="170000"/>
              </a:lnSpc>
              <a:spcBef>
                <a:spcPts val="800"/>
              </a:spcBef>
            </a:pPr>
            <a:r>
              <a:rPr lang="en-US" sz="1500" b="1" dirty="0">
                <a:solidFill>
                  <a:srgbClr val="2D3436"/>
                </a:solidFill>
                <a:latin typeface="Liter" pitchFamily="34" charset="0"/>
                <a:ea typeface="Liter" pitchFamily="34" charset="-122"/>
                <a:cs typeface="Liter" pitchFamily="34" charset="-120"/>
              </a:rPr>
              <a:t>Terapi pulpa</a:t>
            </a:r>
            <a:pPr algn="l">
              <a:lnSpc>
                <a:spcPct val="170000"/>
              </a:lnSpc>
              <a:spcBef>
                <a:spcPts val="800"/>
              </a:spcBef>
            </a:pPr>
            <a:r>
              <a:rPr lang="en-US" sz="1500" dirty="0">
                <a:solidFill>
                  <a:srgbClr val="2D3436"/>
                </a:solidFill>
                <a:latin typeface="Liter" pitchFamily="34" charset="0"/>
                <a:ea typeface="Liter" pitchFamily="34" charset="-122"/>
                <a:cs typeface="Liter" pitchFamily="34" charset="-120"/>
              </a:rPr>
              <a:t> — apabila karies mendekati atau melibatkan pulpa</a:t>
            </a:r>
            <a:endParaRPr lang="en-US" sz="1500" dirty="0"/>
          </a:p>
          <a:p>
            <a:pPr algn="l">
              <a:lnSpc>
                <a:spcPct val="170000"/>
              </a:lnSpc>
              <a:spcBef>
                <a:spcPts val="800"/>
              </a:spcBef>
            </a:pPr>
            <a:r>
              <a:rPr lang="en-US" sz="1500" i="1" dirty="0">
                <a:solidFill>
                  <a:srgbClr val="2D3436"/>
                </a:solidFill>
                <a:latin typeface="Liter" pitchFamily="34" charset="0"/>
                <a:ea typeface="Liter" pitchFamily="34" charset="-122"/>
                <a:cs typeface="Liter" pitchFamily="34" charset="-120"/>
              </a:rPr>
              <a:t>Pemilihan teknik bergantung pada kedalaman lesi, kedekatan pulpa, dan kerjasama pesakit.</a:t>
            </a:r>
            <a:endParaRPr lang="en-US" sz="1500" dirty="0"/>
          </a:p>
        </p:txBody>
      </p:sp>
      <p:graphicFrame>
        <p:nvGraphicFramePr>
          <p:cNvPr id="18" name="Table 0"/>
          <p:cNvGraphicFramePr>
            <a:graphicFrameLocks noGrp="1"/>
          </p:cNvGraphicFramePr>
          <p:nvPr>
            <p:extLst>
              <p:ext uri="{D42A27DB-BD31-4B8C-83A1-F6EECF244321}">
                <p14:modId xmlns:p14="http://schemas.microsoft.com/office/powerpoint/2010/main" val="1579011935"/>
              </p:ext>
            </p:extLst>
          </p:nvPr>
        </p:nvGraphicFramePr>
        <p:xfrm>
          <a:off x="762000" y="5969000"/>
          <a:ext cx="14732000" cy="2286000"/>
        </p:xfrm>
        <a:graphic>
          <a:graphicData uri="http://schemas.openxmlformats.org/drawingml/2006/table">
            <a:tbl>
              <a:tblPr/>
              <a:tblGrid>
                <a:gridCol w="3241040"/>
                <a:gridCol w="5892800"/>
                <a:gridCol w="5598160"/>
              </a:tblGrid>
              <a:tr h="502920">
                <a:tc>
                  <a:txBody>
                    <a:bodyPr/>
                    <a:lstStyle/>
                    <a:p>
                      <a:pPr algn="ctr"/>
                      <a:r>
                        <a:rPr lang="en-US" sz="1400" b="1" dirty="0">
                          <a:solidFill>
                            <a:srgbClr val="FFFFFF"/>
                          </a:solidFill>
                          <a:latin typeface="Liter" pitchFamily="34" charset="0"/>
                          <a:ea typeface="Liter" pitchFamily="34" charset="-122"/>
                          <a:cs typeface="Liter" pitchFamily="34" charset="-120"/>
                        </a:rPr>
                        <a:t>Teknik</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1B4F72"/>
                    </a:solidFill>
                  </a:tcPr>
                </a:tc>
                <a:tc>
                  <a:txBody>
                    <a:bodyPr/>
                    <a:lstStyle/>
                    <a:p>
                      <a:pPr algn="ctr"/>
                      <a:r>
                        <a:rPr lang="en-US" sz="1400" b="1" dirty="0">
                          <a:solidFill>
                            <a:srgbClr val="FFFFFF"/>
                          </a:solidFill>
                          <a:latin typeface="Liter" pitchFamily="34" charset="0"/>
                          <a:ea typeface="Liter" pitchFamily="34" charset="-122"/>
                          <a:cs typeface="Liter" pitchFamily="34" charset="-120"/>
                        </a:rPr>
                        <a:t>Pendekatan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1B4F72"/>
                    </a:solidFill>
                  </a:tcPr>
                </a:tc>
                <a:tc>
                  <a:txBody>
                    <a:bodyPr/>
                    <a:lstStyle/>
                    <a:p>
                      <a:pPr algn="ctr"/>
                      <a:r>
                        <a:rPr lang="en-US" sz="1400" b="1" dirty="0">
                          <a:solidFill>
                            <a:srgbClr val="FFFFFF"/>
                          </a:solidFill>
                          <a:latin typeface="Liter" pitchFamily="34" charset="0"/>
                          <a:ea typeface="Liter" pitchFamily="34" charset="-122"/>
                          <a:cs typeface="Liter" pitchFamily="34" charset="-120"/>
                        </a:rPr>
                        <a:t>Indikasi</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1B4F72"/>
                    </a:solidFill>
                  </a:tcPr>
                </a:tc>
              </a:tr>
              <a:tr h="594360">
                <a:tc>
                  <a:txBody>
                    <a:bodyPr/>
                    <a:lstStyle/>
                    <a:p>
                      <a:pPr algn="ctr"/>
                      <a:r>
                        <a:rPr lang="en-US" sz="1400" b="1" dirty="0">
                          <a:solidFill>
                            <a:srgbClr val="2D3436"/>
                          </a:solidFill>
                          <a:latin typeface="Liter" pitchFamily="34" charset="0"/>
                          <a:ea typeface="Liter" pitchFamily="34" charset="-122"/>
                          <a:cs typeface="Liter" pitchFamily="34" charset="-120"/>
                        </a:rPr>
                        <a:t>SWE</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Pembuangan lengkap di dinding perifer; biarkan dentin lembut hampir pulpa; buka semula untuk restorasi akhir</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Karies dalam hampir pulpa, pesakit kooperatif</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r>
              <a:tr h="594360">
                <a:tc>
                  <a:txBody>
                    <a:bodyPr/>
                    <a:lstStyle/>
                    <a:p>
                      <a:pPr algn="ctr"/>
                      <a:r>
                        <a:rPr lang="en-US" sz="1400" b="1" dirty="0">
                          <a:solidFill>
                            <a:srgbClr val="2D3436"/>
                          </a:solidFill>
                          <a:latin typeface="Liter" pitchFamily="34" charset="0"/>
                          <a:ea typeface="Liter" pitchFamily="34" charset="-122"/>
                          <a:cs typeface="Liter" pitchFamily="34" charset="-120"/>
                        </a:rPr>
                        <a:t>SCR</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c>
                  <a:txBody>
                    <a:bodyPr/>
                    <a:lstStyle/>
                    <a:p>
                      <a:pPr algn="ctr"/>
                      <a:r>
                        <a:rPr lang="en-US" sz="1400" dirty="0">
                          <a:solidFill>
                            <a:srgbClr val="2D3436"/>
                          </a:solidFill>
                          <a:latin typeface="Liter" pitchFamily="34" charset="0"/>
                          <a:ea typeface="Liter" pitchFamily="34" charset="-122"/>
                          <a:cs typeface="Liter" pitchFamily="34" charset="-120"/>
                        </a:rPr>
                        <a:t>Pembuangan tisu rosak lengkap di dinding perifer; biarkan dentin lembut hampir pulpa; restorasi definitif</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c>
                  <a:txBody>
                    <a:bodyPr/>
                    <a:lstStyle/>
                    <a:p>
                      <a:pPr algn="ctr"/>
                      <a:r>
                        <a:rPr lang="en-US" sz="1400" dirty="0">
                          <a:solidFill>
                            <a:srgbClr val="2D3436"/>
                          </a:solidFill>
                          <a:latin typeface="Liter" pitchFamily="34" charset="0"/>
                          <a:ea typeface="Liter" pitchFamily="34" charset="-122"/>
                          <a:cs typeface="Liter" pitchFamily="34" charset="-120"/>
                        </a:rPr>
                        <a:t>Lesi dalam, gigi susu hampir pulpa</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r>
              <a:tr h="594360">
                <a:tc>
                  <a:txBody>
                    <a:bodyPr/>
                    <a:lstStyle/>
                    <a:p>
                      <a:pPr algn="ctr"/>
                      <a:r>
                        <a:rPr lang="en-US" sz="1400" b="1" dirty="0">
                          <a:solidFill>
                            <a:srgbClr val="2D3436"/>
                          </a:solidFill>
                          <a:latin typeface="Liter" pitchFamily="34" charset="0"/>
                          <a:ea typeface="Liter" pitchFamily="34" charset="-122"/>
                          <a:cs typeface="Liter" pitchFamily="34" charset="-120"/>
                        </a:rPr>
                        <a:t>NSCR</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Buang semua dentin karies atau pembuangan karies lengkap dalam satu lawatan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Lesi cetek hingga sederhana, kerjasama baik</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r>
            </a:tbl>
          </a:graphicData>
        </a:graphic>
      </p:graphicFrame>
      <p:sp>
        <p:nvSpPr>
          <p:cNvPr id="22" name="Shape 19"/>
          <p:cNvSpPr/>
          <p:nvPr/>
        </p:nvSpPr>
        <p:spPr>
          <a:xfrm>
            <a:off x="762000" y="8763000"/>
            <a:ext cx="14732000" cy="12700"/>
          </a:xfrm>
          <a:prstGeom prst="rect">
            <a:avLst/>
          </a:prstGeom>
          <a:solidFill>
            <a:srgbClr val="E8E2DA"/>
          </a:solidFill>
          <a:ln/>
        </p:spPr>
      </p:sp>
      <p:sp>
        <p:nvSpPr>
          <p:cNvPr id="23" name="Text 20"/>
          <p:cNvSpPr/>
          <p:nvPr/>
        </p:nvSpPr>
        <p:spPr>
          <a:xfrm>
            <a:off x="11176000" y="8826500"/>
            <a:ext cx="4318000" cy="228600"/>
          </a:xfrm>
          <a:prstGeom prst="rect">
            <a:avLst/>
          </a:prstGeom>
          <a:noFill/>
          <a:ln/>
        </p:spPr>
        <p:txBody>
          <a:bodyPr wrap="none" lIns="0" tIns="0" rIns="0" bIns="0" rtlCol="0" anchor="ctr"/>
          <a:lstStyle/>
          <a:p>
            <a:pPr algn="r">
              <a:lnSpc>
                <a:spcPct val="120000"/>
              </a:lnSpc>
            </a:pPr>
            <a:r>
              <a:rPr lang="en-US" sz="1100" dirty="0">
                <a:solidFill>
                  <a:srgbClr val="7F8C8D"/>
                </a:solidFill>
                <a:latin typeface="Liter" pitchFamily="34" charset="0"/>
                <a:ea typeface="Liter" pitchFamily="34" charset="-122"/>
                <a:cs typeface="Liter" pitchFamily="34" charset="-120"/>
              </a:rPr>
              <a:t>Klinik Pergigian Dato Keramat | CPG ECC</a:t>
            </a:r>
            <a:endParaRPr lang="en-US" sz="1100" dirty="0"/>
          </a:p>
        </p:txBody>
      </p:sp>
      <p:pic>
        <p:nvPicPr>
          <p:cNvPr id="24" name="Image 0" descr="https://kimi-img.moonshot.cn/pub/slides/okc/badodhkogb7vs/mnt/agents/output/cpg-ecc/images/4_KKM_BusinessToday.png">    </p:cNvPr>
          <p:cNvPicPr>
            <a:picLocks noChangeAspect="1"/>
          </p:cNvPicPr>
          <p:nvPr/>
        </p:nvPicPr>
        <p:blipFill>
          <a:blip r:embed="rId1">
            <a:alphaModFix amt="50000"/>
          </a:blip>
          <a:srcRect l="0" r="0" t="0" b="0"/>
          <a:stretch/>
        </p:blipFill>
        <p:spPr>
          <a:xfrm>
            <a:off x="762000" y="8788400"/>
            <a:ext cx="889000" cy="279400"/>
          </a:xfrm>
          <a:prstGeom prst="rect">
            <a:avLst/>
          </a:prstGeom>
        </p:spPr>
      </p:pic>
    </p:spTree>
  </p:cSld>
  <p:clrMapOvr>
    <a:masterClrMapping/>
  </p:clrMapOvr>
  <p:transition>
    <p:fade/>
    <p:spd val="med"/>
  </p:transition>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F1EC"/>
        </a:solidFill>
      </p:bgPr>
    </p:bg>
    <p:spTree>
      <p:nvGrpSpPr>
        <p:cNvPr id="1" name=""/>
        <p:cNvGrpSpPr/>
        <p:nvPr/>
      </p:nvGrpSpPr>
      <p:grpSpPr>
        <a:xfrm>
          <a:off x="0" y="0"/>
          <a:ext cx="0" cy="0"/>
          <a:chOff x="0" y="0"/>
          <a:chExt cx="0" cy="0"/>
        </a:xfrm>
      </p:grpSpPr>
      <p:sp>
        <p:nvSpPr>
          <p:cNvPr id="2" name="Shape 0"/>
          <p:cNvSpPr/>
          <p:nvPr/>
        </p:nvSpPr>
        <p:spPr>
          <a:xfrm>
            <a:off x="0" y="0"/>
            <a:ext cx="16256000" cy="508000"/>
          </a:xfrm>
          <a:prstGeom prst="rect">
            <a:avLst/>
          </a:prstGeom>
          <a:solidFill>
            <a:srgbClr val="1B4F72"/>
          </a:solidFill>
          <a:ln/>
        </p:spPr>
      </p:sp>
      <p:sp>
        <p:nvSpPr>
          <p:cNvPr id="3" name="Text 1"/>
          <p:cNvSpPr/>
          <p:nvPr/>
        </p:nvSpPr>
        <p:spPr>
          <a:xfrm>
            <a:off x="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PENGENALAN</a:t>
            </a:r>
            <a:endParaRPr lang="en-US" sz="1200" dirty="0"/>
          </a:p>
        </p:txBody>
      </p:sp>
      <p:sp>
        <p:nvSpPr>
          <p:cNvPr id="4" name="Text 2"/>
          <p:cNvSpPr/>
          <p:nvPr/>
        </p:nvSpPr>
        <p:spPr>
          <a:xfrm>
            <a:off x="32512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FAKTOR RISIKO</a:t>
            </a:r>
            <a:endParaRPr lang="en-US" sz="1200" dirty="0"/>
          </a:p>
        </p:txBody>
      </p:sp>
      <p:sp>
        <p:nvSpPr>
          <p:cNvPr id="5" name="Text 3"/>
          <p:cNvSpPr/>
          <p:nvPr/>
        </p:nvSpPr>
        <p:spPr>
          <a:xfrm>
            <a:off x="65024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PEMERIKSAAN</a:t>
            </a:r>
            <a:endParaRPr lang="en-US" sz="1200" dirty="0"/>
          </a:p>
        </p:txBody>
      </p:sp>
      <p:sp>
        <p:nvSpPr>
          <p:cNvPr id="6" name="Text 4"/>
          <p:cNvSpPr/>
          <p:nvPr/>
        </p:nvSpPr>
        <p:spPr>
          <a:xfrm>
            <a:off x="97536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PENCEGAHAN</a:t>
            </a:r>
            <a:endParaRPr lang="en-US" sz="1200" dirty="0"/>
          </a:p>
        </p:txBody>
      </p:sp>
      <p:sp>
        <p:nvSpPr>
          <p:cNvPr id="7" name="Text 5"/>
          <p:cNvSpPr/>
          <p:nvPr/>
        </p:nvSpPr>
        <p:spPr>
          <a:xfrm>
            <a:off x="130048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RAWATAN</a:t>
            </a:r>
            <a:endParaRPr lang="en-US" sz="1200" dirty="0"/>
          </a:p>
        </p:txBody>
      </p:sp>
      <p:sp>
        <p:nvSpPr>
          <p:cNvPr id="8" name="Shape 6"/>
          <p:cNvSpPr/>
          <p:nvPr/>
        </p:nvSpPr>
        <p:spPr>
          <a:xfrm>
            <a:off x="13004800" y="508000"/>
            <a:ext cx="3251200" cy="38100"/>
          </a:xfrm>
          <a:prstGeom prst="rect">
            <a:avLst/>
          </a:prstGeom>
          <a:solidFill>
            <a:srgbClr val="C67A3C"/>
          </a:solidFill>
          <a:ln/>
        </p:spPr>
      </p:sp>
      <p:sp>
        <p:nvSpPr>
          <p:cNvPr id="9" name="Text 7"/>
          <p:cNvSpPr/>
          <p:nvPr/>
        </p:nvSpPr>
        <p:spPr>
          <a:xfrm>
            <a:off x="762000" y="698500"/>
            <a:ext cx="7620000" cy="482600"/>
          </a:xfrm>
          <a:prstGeom prst="rect">
            <a:avLst/>
          </a:prstGeom>
          <a:noFill/>
          <a:ln/>
        </p:spPr>
        <p:txBody>
          <a:bodyPr wrap="none" lIns="0" tIns="0" rIns="0" bIns="0" rtlCol="0" anchor="ctr"/>
          <a:lstStyle/>
          <a:p>
            <a:pPr algn="l">
              <a:lnSpc>
                <a:spcPct val="120000"/>
              </a:lnSpc>
            </a:pPr>
            <a:r>
              <a:rPr lang="en-US" sz="2800" dirty="0">
                <a:solidFill>
                  <a:srgbClr val="1B4F72"/>
                </a:solidFill>
                <a:latin typeface="Liter" pitchFamily="34" charset="0"/>
                <a:ea typeface="Liter" pitchFamily="34" charset="-122"/>
                <a:cs typeface="Liter" pitchFamily="34" charset="-120"/>
              </a:rPr>
              <a:t>Mesej Utama / Take Home</a:t>
            </a:r>
            <a:endParaRPr lang="en-US" sz="2800" dirty="0"/>
          </a:p>
        </p:txBody>
      </p:sp>
      <p:sp>
        <p:nvSpPr>
          <p:cNvPr id="10" name="Shape 8"/>
          <p:cNvSpPr/>
          <p:nvPr/>
        </p:nvSpPr>
        <p:spPr>
          <a:xfrm>
            <a:off x="762000" y="1231900"/>
            <a:ext cx="635000" cy="38100"/>
          </a:xfrm>
          <a:prstGeom prst="rect">
            <a:avLst/>
          </a:prstGeom>
          <a:solidFill>
            <a:srgbClr val="C67A3C"/>
          </a:solidFill>
          <a:ln/>
        </p:spPr>
      </p:sp>
      <p:sp>
        <p:nvSpPr>
          <p:cNvPr id="11" name="Shape 9"/>
          <p:cNvSpPr/>
          <p:nvPr/>
        </p:nvSpPr>
        <p:spPr>
          <a:xfrm>
            <a:off x="762000" y="1524000"/>
            <a:ext cx="7366000" cy="4318000"/>
          </a:xfrm>
          <a:prstGeom prst="roundRect">
            <a:avLst>
              <a:gd name="adj" fmla="val 6000"/>
            </a:avLst>
          </a:prstGeom>
          <a:solidFill>
            <a:srgbClr val="1B4F72"/>
          </a:solidFill>
          <a:ln/>
          <a:effectLst>
            <a:outerShdw sx="100000" sy="100000" kx="0" ky="0" algn="bl" rotWithShape="0" blurRad="101600" dist="25400" dir="5400000">
              <a:srgbClr val="000000">
                <a:alpha val="6275"/>
              </a:srgbClr>
            </a:outerShdw>
          </a:effectLst>
        </p:spPr>
      </p:sp>
      <p:sp>
        <p:nvSpPr>
          <p:cNvPr id="12" name="Text 10"/>
          <p:cNvSpPr/>
          <p:nvPr/>
        </p:nvSpPr>
        <p:spPr>
          <a:xfrm>
            <a:off x="1041400" y="1701800"/>
            <a:ext cx="5080000" cy="279400"/>
          </a:xfrm>
          <a:prstGeom prst="rect">
            <a:avLst/>
          </a:prstGeom>
          <a:noFill/>
          <a:ln/>
        </p:spPr>
        <p:txBody>
          <a:bodyPr wrap="none" lIns="0" tIns="0" rIns="0" bIns="0" rtlCol="0" anchor="ctr"/>
          <a:lstStyle/>
          <a:p>
            <a:pPr algn="l">
              <a:lnSpc>
                <a:spcPct val="120000"/>
              </a:lnSpc>
            </a:pPr>
            <a:r>
              <a:rPr lang="en-US" sz="1200" spc="200" kern="0" dirty="0">
                <a:solidFill>
                  <a:srgbClr val="FFFFFF"/>
                </a:solidFill>
                <a:latin typeface="Quattrocento Sans" pitchFamily="34" charset="0"/>
                <a:ea typeface="Quattrocento Sans" pitchFamily="34" charset="-122"/>
                <a:cs typeface="Quattrocento Sans" pitchFamily="34" charset="-120"/>
              </a:rPr>
              <a:t>TUGAS PEGAWAI KKIA / IM</a:t>
            </a:r>
            <a:endParaRPr lang="en-US" sz="1200" dirty="0"/>
          </a:p>
        </p:txBody>
      </p:sp>
      <p:sp>
        <p:nvSpPr>
          <p:cNvPr id="13" name="Text 11"/>
          <p:cNvSpPr/>
          <p:nvPr/>
        </p:nvSpPr>
        <p:spPr>
          <a:xfrm>
            <a:off x="1041400" y="2057400"/>
            <a:ext cx="6858000" cy="381000"/>
          </a:xfrm>
          <a:prstGeom prst="rect">
            <a:avLst/>
          </a:prstGeom>
          <a:noFill/>
          <a:ln/>
        </p:spPr>
        <p:txBody>
          <a:bodyPr wrap="none" lIns="0" tIns="0" rIns="0" bIns="0" rtlCol="0" anchor="ctr"/>
          <a:lstStyle/>
          <a:p>
            <a:pPr algn="l">
              <a:lnSpc>
                <a:spcPct val="120000"/>
              </a:lnSpc>
            </a:pPr>
            <a:r>
              <a:rPr lang="en-US" sz="2000" b="1" dirty="0">
                <a:solidFill>
                  <a:srgbClr val="FFFFFF"/>
                </a:solidFill>
                <a:latin typeface="Liter" pitchFamily="34" charset="0"/>
                <a:ea typeface="Liter" pitchFamily="34" charset="-122"/>
                <a:cs typeface="Liter" pitchFamily="34" charset="-120"/>
              </a:rPr>
              <a:t>Beri OHE dan Bimbingan Antisipasi (AG):</a:t>
            </a:r>
            <a:endParaRPr lang="en-US" sz="2000" dirty="0"/>
          </a:p>
        </p:txBody>
      </p:sp>
      <p:sp>
        <p:nvSpPr>
          <p:cNvPr id="14" name="Text 12"/>
          <p:cNvSpPr/>
          <p:nvPr/>
        </p:nvSpPr>
        <p:spPr>
          <a:xfrm>
            <a:off x="1041400" y="2540000"/>
            <a:ext cx="6858000" cy="3149600"/>
          </a:xfrm>
          <a:prstGeom prst="rect">
            <a:avLst/>
          </a:prstGeom>
          <a:noFill/>
          <a:ln/>
        </p:spPr>
        <p:txBody>
          <a:bodyPr wrap="square" lIns="0" tIns="0" rIns="0" bIns="0" rtlCol="0" anchor="t"/>
          <a:lstStyle/>
          <a:p>
            <a:pPr algn="l">
              <a:lnSpc>
                <a:spcPct val="175000"/>
              </a:lnSpc>
            </a:pPr>
            <a:r>
              <a:rPr lang="en-US" sz="1600" dirty="0">
                <a:solidFill>
                  <a:srgbClr val="F5D76E"/>
                </a:solidFill>
                <a:latin typeface="Liter" pitchFamily="34" charset="0"/>
                <a:ea typeface="Liter" pitchFamily="34" charset="-122"/>
                <a:cs typeface="Liter" pitchFamily="34" charset="-120"/>
              </a:rPr>
              <a:t>1</a:t>
            </a:r>
            <a:pPr algn="l">
              <a:lnSpc>
                <a:spcPct val="175000"/>
              </a:lnSpc>
            </a:pPr>
            <a:r>
              <a:rPr lang="en-US" sz="1600" dirty="0">
                <a:solidFill>
                  <a:srgbClr val="FFFFFF"/>
                </a:solidFill>
                <a:latin typeface="Liter" pitchFamily="34" charset="0"/>
                <a:ea typeface="Liter" pitchFamily="34" charset="-122"/>
                <a:cs typeface="Liter" pitchFamily="34" charset="-120"/>
              </a:rPr>
              <a:t>   </a:t>
            </a:r>
            <a:pPr algn="l">
              <a:lnSpc>
                <a:spcPct val="175000"/>
              </a:lnSpc>
            </a:pPr>
            <a:r>
              <a:rPr lang="en-US" sz="1600" b="1" dirty="0">
                <a:solidFill>
                  <a:srgbClr val="FFFFFF"/>
                </a:solidFill>
                <a:latin typeface="Liter" pitchFamily="34" charset="0"/>
                <a:ea typeface="Liter" pitchFamily="34" charset="-122"/>
                <a:cs typeface="Liter" pitchFamily="34" charset="-120"/>
              </a:rPr>
              <a:t>Amalan penyusuan</a:t>
            </a:r>
            <a:pPr algn="l">
              <a:lnSpc>
                <a:spcPct val="175000"/>
              </a:lnSpc>
            </a:pPr>
            <a:r>
              <a:rPr lang="en-US" sz="1600" dirty="0">
                <a:solidFill>
                  <a:srgbClr val="FFFFFF"/>
                </a:solidFill>
                <a:latin typeface="Liter" pitchFamily="34" charset="0"/>
                <a:ea typeface="Liter" pitchFamily="34" charset="-122"/>
                <a:cs typeface="Liter" pitchFamily="34" charset="-120"/>
              </a:rPr>
              <a:t> — kaunsel breastfeeding dan bottle feeding yang sesuai</a:t>
            </a:r>
            <a:endParaRPr lang="en-US" sz="1600" dirty="0"/>
          </a:p>
          <a:p>
            <a:pPr algn="l">
              <a:lnSpc>
                <a:spcPct val="175000"/>
              </a:lnSpc>
            </a:pPr>
            <a:r>
              <a:rPr lang="en-US" sz="1600" dirty="0">
                <a:solidFill>
                  <a:srgbClr val="F5D76E"/>
                </a:solidFill>
                <a:latin typeface="Liter" pitchFamily="34" charset="0"/>
                <a:ea typeface="Liter" pitchFamily="34" charset="-122"/>
                <a:cs typeface="Liter" pitchFamily="34" charset="-120"/>
              </a:rPr>
              <a:t>2</a:t>
            </a:r>
            <a:pPr algn="l">
              <a:lnSpc>
                <a:spcPct val="175000"/>
              </a:lnSpc>
            </a:pPr>
            <a:r>
              <a:rPr lang="en-US" sz="1600" dirty="0">
                <a:solidFill>
                  <a:srgbClr val="FFFFFF"/>
                </a:solidFill>
                <a:latin typeface="Liter" pitchFamily="34" charset="0"/>
                <a:ea typeface="Liter" pitchFamily="34" charset="-122"/>
                <a:cs typeface="Liter" pitchFamily="34" charset="-120"/>
              </a:rPr>
              <a:t>   </a:t>
            </a:r>
            <a:pPr algn="l">
              <a:lnSpc>
                <a:spcPct val="175000"/>
              </a:lnSpc>
            </a:pPr>
            <a:r>
              <a:rPr lang="en-US" sz="1600" b="1" dirty="0">
                <a:solidFill>
                  <a:srgbClr val="FFFFFF"/>
                </a:solidFill>
                <a:latin typeface="Liter" pitchFamily="34" charset="0"/>
                <a:ea typeface="Liter" pitchFamily="34" charset="-122"/>
                <a:cs typeface="Liter" pitchFamily="34" charset="-120"/>
              </a:rPr>
              <a:t>Gosok gigi</a:t>
            </a:r>
            <a:pPr algn="l">
              <a:lnSpc>
                <a:spcPct val="175000"/>
              </a:lnSpc>
            </a:pPr>
            <a:r>
              <a:rPr lang="en-US" sz="1600" dirty="0">
                <a:solidFill>
                  <a:srgbClr val="FFFFFF"/>
                </a:solidFill>
                <a:latin typeface="Liter" pitchFamily="34" charset="0"/>
                <a:ea typeface="Liter" pitchFamily="34" charset="-122"/>
                <a:cs typeface="Liter" pitchFamily="34" charset="-120"/>
              </a:rPr>
              <a:t> — diawasi dua kali sehari dengan ubat gigi berfluoride (1000-1500 ppm)</a:t>
            </a:r>
            <a:endParaRPr lang="en-US" sz="1600" dirty="0"/>
          </a:p>
          <a:p>
            <a:pPr algn="l">
              <a:lnSpc>
                <a:spcPct val="175000"/>
              </a:lnSpc>
            </a:pPr>
            <a:r>
              <a:rPr lang="en-US" sz="1600" dirty="0">
                <a:solidFill>
                  <a:srgbClr val="F5D76E"/>
                </a:solidFill>
                <a:latin typeface="Liter" pitchFamily="34" charset="0"/>
                <a:ea typeface="Liter" pitchFamily="34" charset="-122"/>
                <a:cs typeface="Liter" pitchFamily="34" charset="-120"/>
              </a:rPr>
              <a:t>3</a:t>
            </a:r>
            <a:pPr algn="l">
              <a:lnSpc>
                <a:spcPct val="175000"/>
              </a:lnSpc>
            </a:pPr>
            <a:r>
              <a:rPr lang="en-US" sz="1600" dirty="0">
                <a:solidFill>
                  <a:srgbClr val="FFFFFF"/>
                </a:solidFill>
                <a:latin typeface="Liter" pitchFamily="34" charset="0"/>
                <a:ea typeface="Liter" pitchFamily="34" charset="-122"/>
                <a:cs typeface="Liter" pitchFamily="34" charset="-120"/>
              </a:rPr>
              <a:t>   </a:t>
            </a:r>
            <a:pPr algn="l">
              <a:lnSpc>
                <a:spcPct val="175000"/>
              </a:lnSpc>
            </a:pPr>
            <a:r>
              <a:rPr lang="en-US" sz="1600" b="1" dirty="0">
                <a:solidFill>
                  <a:srgbClr val="FFFFFF"/>
                </a:solidFill>
                <a:latin typeface="Liter" pitchFamily="34" charset="0"/>
                <a:ea typeface="Liter" pitchFamily="34" charset="-122"/>
                <a:cs typeface="Liter" pitchFamily="34" charset="-120"/>
              </a:rPr>
              <a:t>Pendidikan karies</a:t>
            </a:r>
            <a:pPr algn="l">
              <a:lnSpc>
                <a:spcPct val="175000"/>
              </a:lnSpc>
            </a:pPr>
            <a:r>
              <a:rPr lang="en-US" sz="1600" dirty="0">
                <a:solidFill>
                  <a:srgbClr val="FFFFFF"/>
                </a:solidFill>
                <a:latin typeface="Liter" pitchFamily="34" charset="0"/>
                <a:ea typeface="Liter" pitchFamily="34" charset="-122"/>
                <a:cs typeface="Liter" pitchFamily="34" charset="-120"/>
              </a:rPr>
              <a:t> — faktor risiko, faktor perlindungan, dan tanda awal</a:t>
            </a:r>
            <a:endParaRPr lang="en-US" sz="1600" dirty="0"/>
          </a:p>
          <a:p>
            <a:pPr algn="l">
              <a:lnSpc>
                <a:spcPct val="175000"/>
              </a:lnSpc>
            </a:pPr>
            <a:r>
              <a:rPr lang="en-US" sz="1600" dirty="0">
                <a:solidFill>
                  <a:srgbClr val="F5D76E"/>
                </a:solidFill>
                <a:latin typeface="Liter" pitchFamily="34" charset="0"/>
                <a:ea typeface="Liter" pitchFamily="34" charset="-122"/>
                <a:cs typeface="Liter" pitchFamily="34" charset="-120"/>
              </a:rPr>
              <a:t>4</a:t>
            </a:r>
            <a:pPr algn="l">
              <a:lnSpc>
                <a:spcPct val="175000"/>
              </a:lnSpc>
            </a:pPr>
            <a:r>
              <a:rPr lang="en-US" sz="1600" dirty="0">
                <a:solidFill>
                  <a:srgbClr val="FFFFFF"/>
                </a:solidFill>
                <a:latin typeface="Liter" pitchFamily="34" charset="0"/>
                <a:ea typeface="Liter" pitchFamily="34" charset="-122"/>
                <a:cs typeface="Liter" pitchFamily="34" charset="-120"/>
              </a:rPr>
              <a:t>   </a:t>
            </a:r>
            <a:pPr algn="l">
              <a:lnSpc>
                <a:spcPct val="175000"/>
              </a:lnSpc>
            </a:pPr>
            <a:r>
              <a:rPr lang="en-US" sz="1600" b="1" dirty="0">
                <a:solidFill>
                  <a:srgbClr val="FFFFFF"/>
                </a:solidFill>
                <a:latin typeface="Liter" pitchFamily="34" charset="0"/>
                <a:ea typeface="Liter" pitchFamily="34" charset="-122"/>
                <a:cs typeface="Liter" pitchFamily="34" charset="-120"/>
              </a:rPr>
              <a:t>Lawatan pergigian</a:t>
            </a:r>
            <a:pPr algn="l">
              <a:lnSpc>
                <a:spcPct val="175000"/>
              </a:lnSpc>
            </a:pPr>
            <a:r>
              <a:rPr lang="en-US" sz="1600" dirty="0">
                <a:solidFill>
                  <a:srgbClr val="FFFFFF"/>
                </a:solidFill>
                <a:latin typeface="Liter" pitchFamily="34" charset="0"/>
                <a:ea typeface="Liter" pitchFamily="34" charset="-122"/>
                <a:cs typeface="Liter" pitchFamily="34" charset="-120"/>
              </a:rPr>
              <a:t> — atur temujanji untuk aplikasi varnish fluoride</a:t>
            </a:r>
            <a:endParaRPr lang="en-US" sz="1600" dirty="0"/>
          </a:p>
        </p:txBody>
      </p:sp>
      <p:sp>
        <p:nvSpPr>
          <p:cNvPr id="15" name="Shape 13"/>
          <p:cNvSpPr/>
          <p:nvPr/>
        </p:nvSpPr>
        <p:spPr>
          <a:xfrm>
            <a:off x="8382000" y="1524000"/>
            <a:ext cx="7112000" cy="4318000"/>
          </a:xfrm>
          <a:prstGeom prst="roundRect">
            <a:avLst>
              <a:gd name="adj" fmla="val 6000"/>
            </a:avLst>
          </a:prstGeom>
          <a:solidFill>
            <a:srgbClr val="FFFFFF"/>
          </a:solidFill>
          <a:ln/>
          <a:effectLst>
            <a:outerShdw sx="100000" sy="100000" kx="0" ky="0" algn="bl" rotWithShape="0" blurRad="101600" dist="25400" dir="5400000">
              <a:srgbClr val="000000">
                <a:alpha val="3137"/>
              </a:srgbClr>
            </a:outerShdw>
          </a:effectLst>
        </p:spPr>
      </p:sp>
      <p:sp>
        <p:nvSpPr>
          <p:cNvPr id="16" name="Shape 14"/>
          <p:cNvSpPr/>
          <p:nvPr/>
        </p:nvSpPr>
        <p:spPr>
          <a:xfrm>
            <a:off x="8382000" y="1524000"/>
            <a:ext cx="63500" cy="4318000"/>
          </a:xfrm>
          <a:prstGeom prst="rect">
            <a:avLst/>
          </a:prstGeom>
          <a:solidFill>
            <a:srgbClr val="C67A3C"/>
          </a:solidFill>
          <a:ln/>
        </p:spPr>
      </p:sp>
      <p:sp>
        <p:nvSpPr>
          <p:cNvPr id="17" name="Text 15"/>
          <p:cNvSpPr/>
          <p:nvPr/>
        </p:nvSpPr>
        <p:spPr>
          <a:xfrm>
            <a:off x="8661400" y="1701800"/>
            <a:ext cx="5080000" cy="279400"/>
          </a:xfrm>
          <a:prstGeom prst="rect">
            <a:avLst/>
          </a:prstGeom>
          <a:noFill/>
          <a:ln/>
        </p:spPr>
        <p:txBody>
          <a:bodyPr wrap="none" lIns="0" tIns="0" rIns="0" bIns="0" rtlCol="0" anchor="ctr"/>
          <a:lstStyle/>
          <a:p>
            <a:pPr algn="l">
              <a:lnSpc>
                <a:spcPct val="120000"/>
              </a:lnSpc>
            </a:pPr>
            <a:r>
              <a:rPr lang="en-US" sz="1200" spc="200" kern="0" dirty="0">
                <a:solidFill>
                  <a:srgbClr val="C67A3C"/>
                </a:solidFill>
                <a:latin typeface="Quattrocento Sans" pitchFamily="34" charset="0"/>
                <a:ea typeface="Quattrocento Sans" pitchFamily="34" charset="-122"/>
                <a:cs typeface="Quattrocento Sans" pitchFamily="34" charset="-120"/>
              </a:rPr>
              <a:t>CRA &amp; PROTOKOL ULANGAN</a:t>
            </a:r>
            <a:endParaRPr lang="en-US" sz="1200" dirty="0"/>
          </a:p>
        </p:txBody>
      </p:sp>
      <p:sp>
        <p:nvSpPr>
          <p:cNvPr id="18" name="Text 16"/>
          <p:cNvSpPr/>
          <p:nvPr/>
        </p:nvSpPr>
        <p:spPr>
          <a:xfrm>
            <a:off x="8661400" y="2057400"/>
            <a:ext cx="6604000" cy="381000"/>
          </a:xfrm>
          <a:prstGeom prst="rect">
            <a:avLst/>
          </a:prstGeom>
          <a:noFill/>
          <a:ln/>
        </p:spPr>
        <p:txBody>
          <a:bodyPr wrap="none" lIns="0" tIns="0" rIns="0" bIns="0" rtlCol="0" anchor="ctr"/>
          <a:lstStyle/>
          <a:p>
            <a:pPr algn="l">
              <a:lnSpc>
                <a:spcPct val="120000"/>
              </a:lnSpc>
            </a:pPr>
            <a:r>
              <a:rPr lang="en-US" sz="2000" b="1" dirty="0">
                <a:solidFill>
                  <a:srgbClr val="1B4F72"/>
                </a:solidFill>
                <a:latin typeface="Liter" pitchFamily="34" charset="0"/>
                <a:ea typeface="Liter" pitchFamily="34" charset="-122"/>
                <a:cs typeface="Liter" pitchFamily="34" charset="-120"/>
              </a:rPr>
              <a:t>CRA untuk Semua Kanak-Kanak &lt; 6 Tahun</a:t>
            </a:r>
            <a:endParaRPr lang="en-US" sz="2000" dirty="0"/>
          </a:p>
        </p:txBody>
      </p:sp>
      <p:sp>
        <p:nvSpPr>
          <p:cNvPr id="19" name="Text 17"/>
          <p:cNvSpPr/>
          <p:nvPr/>
        </p:nvSpPr>
        <p:spPr>
          <a:xfrm>
            <a:off x="8661400" y="2540000"/>
            <a:ext cx="6604000" cy="1016000"/>
          </a:xfrm>
          <a:prstGeom prst="rect">
            <a:avLst/>
          </a:prstGeom>
          <a:noFill/>
          <a:ln/>
        </p:spPr>
        <p:txBody>
          <a:bodyPr wrap="square" lIns="0" tIns="0" rIns="0" bIns="0" rtlCol="0" anchor="t"/>
          <a:lstStyle/>
          <a:p>
            <a:pPr algn="l">
              <a:lnSpc>
                <a:spcPct val="160000"/>
              </a:lnSpc>
            </a:pPr>
            <a:r>
              <a:rPr lang="en-US" sz="1500" dirty="0">
                <a:solidFill>
                  <a:srgbClr val="2D3436"/>
                </a:solidFill>
                <a:latin typeface="Liter" pitchFamily="34" charset="0"/>
                <a:ea typeface="Liter" pitchFamily="34" charset="-122"/>
                <a:cs typeface="Liter" pitchFamily="34" charset="-120"/>
              </a:rPr>
              <a:t>Berikan kad temujanji </a:t>
            </a:r>
            <a:pPr algn="l">
              <a:lnSpc>
                <a:spcPct val="160000"/>
              </a:lnSpc>
            </a:pPr>
            <a:r>
              <a:rPr lang="en-US" sz="1500" b="1" dirty="0">
                <a:solidFill>
                  <a:srgbClr val="2D3436"/>
                </a:solidFill>
                <a:latin typeface="Liter" pitchFamily="34" charset="0"/>
                <a:ea typeface="Liter" pitchFamily="34" charset="-122"/>
                <a:cs typeface="Liter" pitchFamily="34" charset="-120"/>
              </a:rPr>
              <a:t>LP1</a:t>
            </a:r>
            <a:pPr algn="l">
              <a:lnSpc>
                <a:spcPct val="160000"/>
              </a:lnSpc>
            </a:pPr>
            <a:r>
              <a:rPr lang="en-US" sz="1500" dirty="0">
                <a:solidFill>
                  <a:srgbClr val="2D3436"/>
                </a:solidFill>
                <a:latin typeface="Liter" pitchFamily="34" charset="0"/>
                <a:ea typeface="Liter" pitchFamily="34" charset="-122"/>
                <a:cs typeface="Liter" pitchFamily="34" charset="-120"/>
              </a:rPr>
              <a:t> berdasarkan stratifikasi risiko. Ikut interval ulangan di bawah untuk aplikasi varnish fluoride:</a:t>
            </a:r>
            <a:endParaRPr lang="en-US" sz="1500" dirty="0"/>
          </a:p>
        </p:txBody>
      </p:sp>
      <p:graphicFrame>
        <p:nvGraphicFramePr>
          <p:cNvPr id="19" name="Table 0"/>
          <p:cNvGraphicFramePr>
            <a:graphicFrameLocks noGrp="1"/>
          </p:cNvGraphicFramePr>
          <p:nvPr>
            <p:extLst>
              <p:ext uri="{D42A27DB-BD31-4B8C-83A1-F6EECF244321}">
                <p14:modId xmlns:p14="http://schemas.microsoft.com/office/powerpoint/2010/main" val="1579011935"/>
              </p:ext>
            </p:extLst>
          </p:nvPr>
        </p:nvGraphicFramePr>
        <p:xfrm>
          <a:off x="8661400" y="3683000"/>
          <a:ext cx="6604000" cy="1651000"/>
        </p:xfrm>
        <a:graphic>
          <a:graphicData uri="http://schemas.openxmlformats.org/drawingml/2006/table">
            <a:tbl>
              <a:tblPr/>
              <a:tblGrid>
                <a:gridCol w="1981200"/>
                <a:gridCol w="2311400"/>
                <a:gridCol w="2311400"/>
              </a:tblGrid>
              <a:tr h="462280">
                <a:tc>
                  <a:txBody>
                    <a:bodyPr/>
                    <a:lstStyle/>
                    <a:p>
                      <a:pPr algn="ctr"/>
                      <a:r>
                        <a:rPr lang="en-US" sz="1400" b="1" dirty="0">
                          <a:solidFill>
                            <a:srgbClr val="FFFFFF"/>
                          </a:solidFill>
                          <a:latin typeface="Liter" pitchFamily="34" charset="0"/>
                          <a:ea typeface="Liter" pitchFamily="34" charset="-122"/>
                          <a:cs typeface="Liter" pitchFamily="34" charset="-120"/>
                        </a:rPr>
                        <a:t>Tahap Risiko</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1B4F72"/>
                    </a:solidFill>
                  </a:tcPr>
                </a:tc>
                <a:tc>
                  <a:txBody>
                    <a:bodyPr/>
                    <a:lstStyle/>
                    <a:p>
                      <a:pPr algn="ctr"/>
                      <a:r>
                        <a:rPr lang="en-US" sz="1400" b="1" dirty="0">
                          <a:solidFill>
                            <a:srgbClr val="FFFFFF"/>
                          </a:solidFill>
                          <a:latin typeface="Liter" pitchFamily="34" charset="0"/>
                          <a:ea typeface="Liter" pitchFamily="34" charset="-122"/>
                          <a:cs typeface="Liter" pitchFamily="34" charset="-120"/>
                        </a:rPr>
                        <a:t>Interval Ulangan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1B4F72"/>
                    </a:solidFill>
                  </a:tcPr>
                </a:tc>
                <a:tc>
                  <a:txBody>
                    <a:bodyPr/>
                    <a:lstStyle/>
                    <a:p>
                      <a:pPr algn="ctr"/>
                      <a:r>
                        <a:rPr lang="en-US" sz="1400" b="1" dirty="0">
                          <a:solidFill>
                            <a:srgbClr val="FFFFFF"/>
                          </a:solidFill>
                          <a:latin typeface="Liter" pitchFamily="34" charset="0"/>
                          <a:ea typeface="Liter" pitchFamily="34" charset="-122"/>
                          <a:cs typeface="Liter" pitchFamily="34" charset="-120"/>
                        </a:rPr>
                        <a:t>Aplikasi FV</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1B4F72"/>
                    </a:solidFill>
                  </a:tcPr>
                </a:tc>
              </a:tr>
              <a:tr h="396240">
                <a:tc>
                  <a:txBody>
                    <a:bodyPr/>
                    <a:lstStyle/>
                    <a:p>
                      <a:pPr algn="ctr"/>
                      <a:r>
                        <a:rPr lang="en-US" sz="1400" b="1" dirty="0">
                          <a:solidFill>
                            <a:srgbClr val="C0392B"/>
                          </a:solidFill>
                          <a:latin typeface="Liter" pitchFamily="34" charset="0"/>
                          <a:ea typeface="Liter" pitchFamily="34" charset="-122"/>
                          <a:cs typeface="Liter" pitchFamily="34" charset="-120"/>
                        </a:rPr>
                        <a:t>Tinggi</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3-bulanan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Diflourosilane 0.9%</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r>
              <a:tr h="396240">
                <a:tc>
                  <a:txBody>
                    <a:bodyPr/>
                    <a:lstStyle/>
                    <a:p>
                      <a:pPr algn="ctr"/>
                      <a:r>
                        <a:rPr lang="en-US" sz="1400" b="1" dirty="0">
                          <a:solidFill>
                            <a:srgbClr val="E67E22"/>
                          </a:solidFill>
                          <a:latin typeface="Liter" pitchFamily="34" charset="0"/>
                          <a:ea typeface="Liter" pitchFamily="34" charset="-122"/>
                          <a:cs typeface="Liter" pitchFamily="34" charset="-120"/>
                        </a:rPr>
                        <a:t>Sederhana</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c>
                  <a:txBody>
                    <a:bodyPr/>
                    <a:lstStyle/>
                    <a:p>
                      <a:pPr algn="ctr"/>
                      <a:r>
                        <a:rPr lang="en-US" sz="1400" dirty="0">
                          <a:solidFill>
                            <a:srgbClr val="2D3436"/>
                          </a:solidFill>
                          <a:latin typeface="Liter" pitchFamily="34" charset="0"/>
                          <a:ea typeface="Liter" pitchFamily="34" charset="-122"/>
                          <a:cs typeface="Liter" pitchFamily="34" charset="-120"/>
                        </a:rPr>
                        <a:t>6-bulanan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c>
                  <a:txBody>
                    <a:bodyPr/>
                    <a:lstStyle/>
                    <a:p>
                      <a:pPr algn="ctr"/>
                      <a:r>
                        <a:rPr lang="en-US" sz="1400" dirty="0">
                          <a:solidFill>
                            <a:srgbClr val="2D3436"/>
                          </a:solidFill>
                          <a:latin typeface="Liter" pitchFamily="34" charset="0"/>
                          <a:ea typeface="Liter" pitchFamily="34" charset="-122"/>
                          <a:cs typeface="Liter" pitchFamily="34" charset="-120"/>
                        </a:rPr>
                        <a:t>NaF varnish 5%</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r>
              <a:tr h="396240">
                <a:tc>
                  <a:txBody>
                    <a:bodyPr/>
                    <a:lstStyle/>
                    <a:p>
                      <a:pPr algn="ctr"/>
                      <a:r>
                        <a:rPr lang="en-US" sz="1400" b="1" dirty="0">
                          <a:solidFill>
                            <a:srgbClr val="27AE60"/>
                          </a:solidFill>
                          <a:latin typeface="Liter" pitchFamily="34" charset="0"/>
                          <a:ea typeface="Liter" pitchFamily="34" charset="-122"/>
                          <a:cs typeface="Liter" pitchFamily="34" charset="-120"/>
                        </a:rPr>
                        <a:t>Rendah</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6-12 bulanan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Mengikut indikasi</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r>
            </a:tbl>
          </a:graphicData>
        </a:graphic>
      </p:graphicFrame>
      <p:sp>
        <p:nvSpPr>
          <p:cNvPr id="21" name="Shape 18"/>
          <p:cNvSpPr/>
          <p:nvPr/>
        </p:nvSpPr>
        <p:spPr>
          <a:xfrm>
            <a:off x="762000" y="6223000"/>
            <a:ext cx="14732000" cy="1905000"/>
          </a:xfrm>
          <a:prstGeom prst="roundRect">
            <a:avLst>
              <a:gd name="adj" fmla="val 4000"/>
            </a:avLst>
          </a:prstGeom>
          <a:solidFill>
            <a:srgbClr val="1B4F72">
              <a:alpha val="5098"/>
            </a:srgbClr>
          </a:solidFill>
          <a:ln/>
        </p:spPr>
      </p:sp>
      <p:sp>
        <p:nvSpPr>
          <p:cNvPr id="22" name="Shape 19"/>
          <p:cNvSpPr/>
          <p:nvPr/>
        </p:nvSpPr>
        <p:spPr>
          <a:xfrm>
            <a:off x="1143000" y="6604000"/>
            <a:ext cx="406400" cy="406400"/>
          </a:xfrm>
          <a:custGeom>
            <a:avLst/>
            <a:gdLst/>
            <a:ahLst/>
            <a:cxnLst/>
            <a:rect l="l" t="t" r="r" b="b"/>
            <a:pathLst>
              <a:path w="406400" h="406400">
                <a:moveTo>
                  <a:pt x="218369" y="-15002"/>
                </a:moveTo>
                <a:cubicBezTo>
                  <a:pt x="215477" y="-21352"/>
                  <a:pt x="209621" y="-25400"/>
                  <a:pt x="203271" y="-25400"/>
                </a:cubicBezTo>
                <a:cubicBezTo>
                  <a:pt x="196921" y="-25400"/>
                  <a:pt x="191064" y="-21352"/>
                  <a:pt x="188172" y="-15002"/>
                </a:cubicBezTo>
                <a:lnTo>
                  <a:pt x="136243" y="99457"/>
                </a:lnTo>
                <a:lnTo>
                  <a:pt x="23424" y="119618"/>
                </a:lnTo>
                <a:cubicBezTo>
                  <a:pt x="17145" y="120729"/>
                  <a:pt x="11924" y="125730"/>
                  <a:pt x="9948" y="132556"/>
                </a:cubicBezTo>
                <a:cubicBezTo>
                  <a:pt x="7973" y="139383"/>
                  <a:pt x="9596" y="146844"/>
                  <a:pt x="14041" y="151924"/>
                </a:cubicBezTo>
                <a:lnTo>
                  <a:pt x="94756" y="242808"/>
                </a:lnTo>
                <a:lnTo>
                  <a:pt x="76976" y="369729"/>
                </a:lnTo>
                <a:cubicBezTo>
                  <a:pt x="75988" y="376793"/>
                  <a:pt x="78599" y="383937"/>
                  <a:pt x="83749" y="388144"/>
                </a:cubicBezTo>
                <a:cubicBezTo>
                  <a:pt x="88900" y="392351"/>
                  <a:pt x="95673" y="392986"/>
                  <a:pt x="101388" y="389731"/>
                </a:cubicBezTo>
                <a:lnTo>
                  <a:pt x="203271" y="331470"/>
                </a:lnTo>
                <a:lnTo>
                  <a:pt x="305082" y="389731"/>
                </a:lnTo>
                <a:cubicBezTo>
                  <a:pt x="310727" y="392986"/>
                  <a:pt x="317571" y="392351"/>
                  <a:pt x="322721" y="388144"/>
                </a:cubicBezTo>
                <a:cubicBezTo>
                  <a:pt x="327872" y="383937"/>
                  <a:pt x="330482" y="376873"/>
                  <a:pt x="329494" y="369729"/>
                </a:cubicBezTo>
                <a:lnTo>
                  <a:pt x="311644" y="242808"/>
                </a:lnTo>
                <a:lnTo>
                  <a:pt x="392359" y="151924"/>
                </a:lnTo>
                <a:cubicBezTo>
                  <a:pt x="396875" y="146844"/>
                  <a:pt x="398427" y="139383"/>
                  <a:pt x="396452" y="132556"/>
                </a:cubicBezTo>
                <a:cubicBezTo>
                  <a:pt x="394476" y="125730"/>
                  <a:pt x="389326" y="120729"/>
                  <a:pt x="382976" y="119618"/>
                </a:cubicBezTo>
                <a:lnTo>
                  <a:pt x="270228" y="99457"/>
                </a:lnTo>
                <a:lnTo>
                  <a:pt x="218369" y="-15002"/>
                </a:lnTo>
                <a:close/>
              </a:path>
            </a:pathLst>
          </a:custGeom>
          <a:solidFill>
            <a:srgbClr val="C67A3C"/>
          </a:solidFill>
          <a:ln/>
        </p:spPr>
      </p:sp>
      <p:sp>
        <p:nvSpPr>
          <p:cNvPr id="23" name="Text 20"/>
          <p:cNvSpPr/>
          <p:nvPr/>
        </p:nvSpPr>
        <p:spPr>
          <a:xfrm>
            <a:off x="1778000" y="6477000"/>
            <a:ext cx="13335000" cy="1397000"/>
          </a:xfrm>
          <a:prstGeom prst="rect">
            <a:avLst/>
          </a:prstGeom>
          <a:noFill/>
          <a:ln/>
        </p:spPr>
        <p:txBody>
          <a:bodyPr wrap="square" lIns="0" tIns="0" rIns="0" bIns="0" rtlCol="0" anchor="ctr"/>
          <a:lstStyle/>
          <a:p>
            <a:pPr algn="l">
              <a:lnSpc>
                <a:spcPct val="160000"/>
              </a:lnSpc>
            </a:pPr>
            <a:r>
              <a:rPr lang="en-US" sz="1800" b="1" dirty="0">
                <a:solidFill>
                  <a:srgbClr val="1B4F72"/>
                </a:solidFill>
                <a:latin typeface="Liter" pitchFamily="34" charset="0"/>
                <a:ea typeface="Liter" pitchFamily="34" charset="-122"/>
                <a:cs typeface="Liter" pitchFamily="34" charset="-120"/>
              </a:rPr>
              <a:t>Peringatan:</a:t>
            </a:r>
            <a:pPr algn="l">
              <a:lnSpc>
                <a:spcPct val="160000"/>
              </a:lnSpc>
            </a:pPr>
            <a:r>
              <a:rPr lang="en-US" sz="1800" dirty="0">
                <a:solidFill>
                  <a:srgbClr val="1B4F72"/>
                </a:solidFill>
                <a:latin typeface="Liter" pitchFamily="34" charset="0"/>
                <a:ea typeface="Liter" pitchFamily="34" charset="-122"/>
                <a:cs typeface="Liter" pitchFamily="34" charset="-120"/>
              </a:rPr>
              <a:t> CPG menekankan bahawa setiap sentuhan dengan kanak-kanak bawah enam tahun adalah peluang untuk menilai risiko, memberi pendidikan, dan mencegah perkembangan penyakit. </a:t>
            </a:r>
            <a:pPr algn="l">
              <a:lnSpc>
                <a:spcPct val="160000"/>
              </a:lnSpc>
            </a:pPr>
            <a:r>
              <a:rPr lang="en-US" sz="1800" b="1" dirty="0">
                <a:solidFill>
                  <a:srgbClr val="1B4F72"/>
                </a:solidFill>
                <a:latin typeface="Liter" pitchFamily="34" charset="0"/>
                <a:ea typeface="Liter" pitchFamily="34" charset="-122"/>
                <a:cs typeface="Liter" pitchFamily="34" charset="-120"/>
              </a:rPr>
              <a:t>Pencegahan sentiasa lebih baik daripada rawatan.</a:t>
            </a:r>
            <a:endParaRPr lang="en-US" sz="1800" dirty="0"/>
          </a:p>
        </p:txBody>
      </p:sp>
      <p:sp>
        <p:nvSpPr>
          <p:cNvPr id="24" name="Shape 21"/>
          <p:cNvSpPr/>
          <p:nvPr/>
        </p:nvSpPr>
        <p:spPr>
          <a:xfrm>
            <a:off x="762000" y="8763000"/>
            <a:ext cx="14732000" cy="12700"/>
          </a:xfrm>
          <a:prstGeom prst="rect">
            <a:avLst/>
          </a:prstGeom>
          <a:solidFill>
            <a:srgbClr val="E8E2DA"/>
          </a:solidFill>
          <a:ln/>
        </p:spPr>
      </p:sp>
      <p:sp>
        <p:nvSpPr>
          <p:cNvPr id="25" name="Text 22"/>
          <p:cNvSpPr/>
          <p:nvPr/>
        </p:nvSpPr>
        <p:spPr>
          <a:xfrm>
            <a:off x="11176000" y="8826500"/>
            <a:ext cx="4318000" cy="228600"/>
          </a:xfrm>
          <a:prstGeom prst="rect">
            <a:avLst/>
          </a:prstGeom>
          <a:noFill/>
          <a:ln/>
        </p:spPr>
        <p:txBody>
          <a:bodyPr wrap="none" lIns="0" tIns="0" rIns="0" bIns="0" rtlCol="0" anchor="ctr"/>
          <a:lstStyle/>
          <a:p>
            <a:pPr algn="r">
              <a:lnSpc>
                <a:spcPct val="120000"/>
              </a:lnSpc>
            </a:pPr>
            <a:r>
              <a:rPr lang="en-US" sz="1100" dirty="0">
                <a:solidFill>
                  <a:srgbClr val="7F8C8D"/>
                </a:solidFill>
                <a:latin typeface="Liter" pitchFamily="34" charset="0"/>
                <a:ea typeface="Liter" pitchFamily="34" charset="-122"/>
                <a:cs typeface="Liter" pitchFamily="34" charset="-120"/>
              </a:rPr>
              <a:t>Klinik Pergigian Dato Keramat | CPG ECC</a:t>
            </a:r>
            <a:endParaRPr lang="en-US" sz="1100" dirty="0"/>
          </a:p>
        </p:txBody>
      </p:sp>
      <p:pic>
        <p:nvPicPr>
          <p:cNvPr id="26" name="Image 0" descr="https://kimi-img.moonshot.cn/pub/slides/okc/badodhkogb7vs/mnt/agents/output/cpg-ecc/images/4_KKM_BusinessToday.png">    </p:cNvPr>
          <p:cNvPicPr>
            <a:picLocks noChangeAspect="1"/>
          </p:cNvPicPr>
          <p:nvPr/>
        </p:nvPicPr>
        <p:blipFill>
          <a:blip r:embed="rId1">
            <a:alphaModFix amt="50000"/>
          </a:blip>
          <a:srcRect l="0" r="0" t="0" b="0"/>
          <a:stretch/>
        </p:blipFill>
        <p:spPr>
          <a:xfrm>
            <a:off x="762000" y="8788400"/>
            <a:ext cx="889000" cy="279400"/>
          </a:xfrm>
          <a:prstGeom prst="rect">
            <a:avLst/>
          </a:prstGeom>
        </p:spPr>
      </p:pic>
    </p:spTree>
  </p:cSld>
  <p:clrMapOvr>
    <a:masterClrMapping/>
  </p:clrMapOvr>
  <p:transition>
    <p:fade/>
    <p:spd val="med"/>
  </p:transition>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F1EC"/>
        </a:solidFill>
      </p:bgPr>
    </p:bg>
    <p:spTree>
      <p:nvGrpSpPr>
        <p:cNvPr id="1" name=""/>
        <p:cNvGrpSpPr/>
        <p:nvPr/>
      </p:nvGrpSpPr>
      <p:grpSpPr>
        <a:xfrm>
          <a:off x="0" y="0"/>
          <a:ext cx="0" cy="0"/>
          <a:chOff x="0" y="0"/>
          <a:chExt cx="0" cy="0"/>
        </a:xfrm>
      </p:grpSpPr>
      <p:sp>
        <p:nvSpPr>
          <p:cNvPr id="2" name="Shape 0"/>
          <p:cNvSpPr/>
          <p:nvPr/>
        </p:nvSpPr>
        <p:spPr>
          <a:xfrm>
            <a:off x="13335000" y="6096000"/>
            <a:ext cx="2540000" cy="2540000"/>
          </a:xfrm>
          <a:prstGeom prst="ellipse">
            <a:avLst/>
          </a:prstGeom>
          <a:solidFill>
            <a:srgbClr val="1B4F72">
              <a:alpha val="5098"/>
            </a:srgbClr>
          </a:solidFill>
          <a:ln/>
        </p:spPr>
      </p:sp>
      <p:sp>
        <p:nvSpPr>
          <p:cNvPr id="3" name="Shape 1"/>
          <p:cNvSpPr/>
          <p:nvPr/>
        </p:nvSpPr>
        <p:spPr>
          <a:xfrm>
            <a:off x="381000" y="381000"/>
            <a:ext cx="1524000" cy="1524000"/>
          </a:xfrm>
          <a:prstGeom prst="ellipse">
            <a:avLst/>
          </a:prstGeom>
          <a:solidFill>
            <a:srgbClr val="C67A3C">
              <a:alpha val="3922"/>
            </a:srgbClr>
          </a:solidFill>
          <a:ln/>
        </p:spPr>
      </p:sp>
      <p:pic>
        <p:nvPicPr>
          <p:cNvPr id="4" name="Image 0" descr="https://kimi-img.moonshot.cn/pub/slides/okc/badodhkogb7vs/mnt/agents/output/cpg-ecc/images/4_KKM_BusinessToday.png">    </p:cNvPr>
          <p:cNvPicPr>
            <a:picLocks noChangeAspect="1"/>
          </p:cNvPicPr>
          <p:nvPr/>
        </p:nvPicPr>
        <p:blipFill>
          <a:blip r:embed="rId1"/>
          <a:srcRect l="0" r="0" t="0" b="0"/>
          <a:stretch/>
        </p:blipFill>
        <p:spPr>
          <a:xfrm>
            <a:off x="6858000" y="2286000"/>
            <a:ext cx="2540000" cy="1079500"/>
          </a:xfrm>
          <a:prstGeom prst="rect">
            <a:avLst/>
          </a:prstGeom>
        </p:spPr>
      </p:pic>
      <p:sp>
        <p:nvSpPr>
          <p:cNvPr id="5" name="Shape 2"/>
          <p:cNvSpPr/>
          <p:nvPr/>
        </p:nvSpPr>
        <p:spPr>
          <a:xfrm>
            <a:off x="7493000" y="3683000"/>
            <a:ext cx="1270000" cy="50800"/>
          </a:xfrm>
          <a:prstGeom prst="rect">
            <a:avLst/>
          </a:prstGeom>
          <a:solidFill>
            <a:srgbClr val="C67A3C"/>
          </a:solidFill>
          <a:ln/>
        </p:spPr>
      </p:sp>
      <p:sp>
        <p:nvSpPr>
          <p:cNvPr id="6" name="Text 3"/>
          <p:cNvSpPr/>
          <p:nvPr/>
        </p:nvSpPr>
        <p:spPr>
          <a:xfrm>
            <a:off x="3048000" y="3937000"/>
            <a:ext cx="10160000" cy="889000"/>
          </a:xfrm>
          <a:prstGeom prst="rect">
            <a:avLst/>
          </a:prstGeom>
          <a:noFill/>
          <a:ln/>
        </p:spPr>
        <p:txBody>
          <a:bodyPr wrap="none" lIns="0" tIns="0" rIns="0" bIns="0" rtlCol="0" anchor="ctr"/>
          <a:lstStyle/>
          <a:p>
            <a:pPr algn="ctr">
              <a:lnSpc>
                <a:spcPct val="120000"/>
              </a:lnSpc>
            </a:pPr>
            <a:r>
              <a:rPr lang="en-US" sz="4800" spc="600" kern="0" dirty="0">
                <a:solidFill>
                  <a:srgbClr val="1B4F72"/>
                </a:solidFill>
                <a:latin typeface="Quattrocento Sans" pitchFamily="34" charset="0"/>
                <a:ea typeface="Quattrocento Sans" pitchFamily="34" charset="-122"/>
                <a:cs typeface="Quattrocento Sans" pitchFamily="34" charset="-120"/>
              </a:rPr>
              <a:t>TERIMA KASIH</a:t>
            </a:r>
            <a:endParaRPr lang="en-US" sz="4800" dirty="0"/>
          </a:p>
        </p:txBody>
      </p:sp>
      <p:sp>
        <p:nvSpPr>
          <p:cNvPr id="7" name="Text 4"/>
          <p:cNvSpPr/>
          <p:nvPr/>
        </p:nvSpPr>
        <p:spPr>
          <a:xfrm>
            <a:off x="4318000" y="4889500"/>
            <a:ext cx="7620000" cy="355600"/>
          </a:xfrm>
          <a:prstGeom prst="rect">
            <a:avLst/>
          </a:prstGeom>
          <a:noFill/>
          <a:ln/>
        </p:spPr>
        <p:txBody>
          <a:bodyPr wrap="none" lIns="0" tIns="0" rIns="0" bIns="0" rtlCol="0" anchor="ctr"/>
          <a:lstStyle/>
          <a:p>
            <a:pPr algn="ctr">
              <a:lnSpc>
                <a:spcPct val="120000"/>
              </a:lnSpc>
            </a:pPr>
            <a:r>
              <a:rPr lang="en-US" sz="1800" dirty="0">
                <a:solidFill>
                  <a:srgbClr val="7F8C8D"/>
                </a:solidFill>
                <a:latin typeface="Liter" pitchFamily="34" charset="0"/>
                <a:ea typeface="Liter" pitchFamily="34" charset="-122"/>
                <a:cs typeface="Liter" pitchFamily="34" charset="-120"/>
              </a:rPr>
              <a:t>Thank You / 谢谢 / நன்றி</a:t>
            </a:r>
            <a:endParaRPr lang="en-US" sz="1800" dirty="0"/>
          </a:p>
        </p:txBody>
      </p:sp>
      <p:sp>
        <p:nvSpPr>
          <p:cNvPr id="8" name="Shape 5"/>
          <p:cNvSpPr/>
          <p:nvPr/>
        </p:nvSpPr>
        <p:spPr>
          <a:xfrm>
            <a:off x="6223000" y="5588000"/>
            <a:ext cx="3810000" cy="12700"/>
          </a:xfrm>
          <a:prstGeom prst="rect">
            <a:avLst/>
          </a:prstGeom>
          <a:solidFill>
            <a:srgbClr val="E8E2DA"/>
          </a:solidFill>
          <a:ln/>
        </p:spPr>
      </p:sp>
      <p:sp>
        <p:nvSpPr>
          <p:cNvPr id="9" name="Text 6"/>
          <p:cNvSpPr/>
          <p:nvPr/>
        </p:nvSpPr>
        <p:spPr>
          <a:xfrm>
            <a:off x="4318000" y="5842000"/>
            <a:ext cx="7620000" cy="355600"/>
          </a:xfrm>
          <a:prstGeom prst="rect">
            <a:avLst/>
          </a:prstGeom>
          <a:noFill/>
          <a:ln/>
        </p:spPr>
        <p:txBody>
          <a:bodyPr wrap="none" lIns="0" tIns="0" rIns="0" bIns="0" rtlCol="0" anchor="ctr"/>
          <a:lstStyle/>
          <a:p>
            <a:pPr algn="ctr">
              <a:lnSpc>
                <a:spcPct val="120000"/>
              </a:lnSpc>
            </a:pPr>
            <a:r>
              <a:rPr lang="en-US" sz="1800" b="1" dirty="0">
                <a:solidFill>
                  <a:srgbClr val="2D3436"/>
                </a:solidFill>
                <a:latin typeface="Liter" pitchFamily="34" charset="0"/>
                <a:ea typeface="Liter" pitchFamily="34" charset="-122"/>
                <a:cs typeface="Liter" pitchFamily="34" charset="-120"/>
              </a:rPr>
              <a:t>DR NUR DIYANA RAMLI</a:t>
            </a:r>
            <a:endParaRPr lang="en-US" sz="1800" dirty="0"/>
          </a:p>
        </p:txBody>
      </p:sp>
      <p:sp>
        <p:nvSpPr>
          <p:cNvPr id="10" name="Text 7"/>
          <p:cNvSpPr/>
          <p:nvPr/>
        </p:nvSpPr>
        <p:spPr>
          <a:xfrm>
            <a:off x="4318000" y="6286500"/>
            <a:ext cx="7620000" cy="825500"/>
          </a:xfrm>
          <a:prstGeom prst="rect">
            <a:avLst/>
          </a:prstGeom>
          <a:noFill/>
          <a:ln/>
        </p:spPr>
        <p:txBody>
          <a:bodyPr wrap="square" lIns="0" tIns="0" rIns="0" bIns="0" rtlCol="0" anchor="t"/>
          <a:lstStyle/>
          <a:p>
            <a:pPr algn="ctr">
              <a:lnSpc>
                <a:spcPct val="150000"/>
              </a:lnSpc>
            </a:pPr>
            <a:r>
              <a:rPr lang="en-US" sz="1500" dirty="0">
                <a:solidFill>
                  <a:srgbClr val="7F8C8D"/>
                </a:solidFill>
                <a:latin typeface="Liter" pitchFamily="34" charset="0"/>
                <a:ea typeface="Liter" pitchFamily="34" charset="-122"/>
                <a:cs typeface="Liter" pitchFamily="34" charset="-120"/>
              </a:rPr>
              <a:t>Klinik Pergigian Dato Keramat</a:t>
            </a:r>
            <a:endParaRPr lang="en-US" sz="1500" dirty="0"/>
          </a:p>
          <a:p>
            <a:pPr algn="ctr">
              <a:lnSpc>
                <a:spcPct val="150000"/>
              </a:lnSpc>
            </a:pPr>
            <a:r>
              <a:rPr lang="en-US" sz="1500" dirty="0">
                <a:solidFill>
                  <a:srgbClr val="7F8C8D"/>
                </a:solidFill>
                <a:latin typeface="Liter" pitchFamily="34" charset="0"/>
                <a:ea typeface="Liter" pitchFamily="34" charset="-122"/>
                <a:cs typeface="Liter" pitchFamily="34" charset="-120"/>
              </a:rPr>
              <a:t>Kementerian Kesihatan Malaysia (KKM)</a:t>
            </a:r>
            <a:endParaRPr lang="en-US" sz="1500" dirty="0"/>
          </a:p>
        </p:txBody>
      </p:sp>
      <p:sp>
        <p:nvSpPr>
          <p:cNvPr id="11" name="Shape 8"/>
          <p:cNvSpPr/>
          <p:nvPr/>
        </p:nvSpPr>
        <p:spPr>
          <a:xfrm>
            <a:off x="0" y="8890000"/>
            <a:ext cx="16256000" cy="254000"/>
          </a:xfrm>
          <a:prstGeom prst="rect">
            <a:avLst/>
          </a:prstGeom>
          <a:gradFill rotWithShape="1" flip="none">
            <a:gsLst>
              <a:gs pos="0">
                <a:srgbClr val="1B4F72"/>
              </a:gs>
              <a:gs pos="50000">
                <a:srgbClr val="C67A3C"/>
              </a:gs>
              <a:gs pos="100000">
                <a:srgbClr val="1B4F72"/>
              </a:gs>
            </a:gsLst>
            <a:lin ang="0" scaled="1"/>
          </a:gradFill>
          <a:ln/>
        </p:spPr>
      </p:sp>
    </p:spTree>
  </p:cSld>
  <p:clrMapOvr>
    <a:masterClrMapping/>
  </p:clrMapOvr>
  <p:transition>
    <p:fade/>
    <p:spd val="med"/>
  </p:transition>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1EC"/>
        </a:solidFill>
      </p:bgPr>
    </p:bg>
    <p:spTree>
      <p:nvGrpSpPr>
        <p:cNvPr id="1" name=""/>
        <p:cNvGrpSpPr/>
        <p:nvPr/>
      </p:nvGrpSpPr>
      <p:grpSpPr>
        <a:xfrm>
          <a:off x="0" y="0"/>
          <a:ext cx="0" cy="0"/>
          <a:chOff x="0" y="0"/>
          <a:chExt cx="0" cy="0"/>
        </a:xfrm>
      </p:grpSpPr>
      <p:sp>
        <p:nvSpPr>
          <p:cNvPr id="2" name="Shape 0"/>
          <p:cNvSpPr/>
          <p:nvPr/>
        </p:nvSpPr>
        <p:spPr>
          <a:xfrm>
            <a:off x="14224000" y="6604000"/>
            <a:ext cx="2032000" cy="2032000"/>
          </a:xfrm>
          <a:prstGeom prst="ellipse">
            <a:avLst/>
          </a:prstGeom>
          <a:solidFill>
            <a:srgbClr val="1B4F72">
              <a:alpha val="5098"/>
            </a:srgbClr>
          </a:solidFill>
          <a:ln/>
        </p:spPr>
      </p:sp>
      <p:sp>
        <p:nvSpPr>
          <p:cNvPr id="3" name="Shape 1"/>
          <p:cNvSpPr/>
          <p:nvPr/>
        </p:nvSpPr>
        <p:spPr>
          <a:xfrm>
            <a:off x="0" y="0"/>
            <a:ext cx="1270000" cy="1270000"/>
          </a:xfrm>
          <a:prstGeom prst="ellipse">
            <a:avLst/>
          </a:prstGeom>
          <a:solidFill>
            <a:srgbClr val="C67A3C">
              <a:alpha val="3922"/>
            </a:srgbClr>
          </a:solidFill>
          <a:ln/>
        </p:spPr>
      </p:sp>
      <p:sp>
        <p:nvSpPr>
          <p:cNvPr id="4" name="Text 2"/>
          <p:cNvSpPr/>
          <p:nvPr/>
        </p:nvSpPr>
        <p:spPr>
          <a:xfrm>
            <a:off x="762000" y="2032000"/>
            <a:ext cx="3810000" cy="635000"/>
          </a:xfrm>
          <a:prstGeom prst="rect">
            <a:avLst/>
          </a:prstGeom>
          <a:noFill/>
          <a:ln/>
        </p:spPr>
        <p:txBody>
          <a:bodyPr wrap="none" lIns="0" tIns="0" rIns="0" bIns="0" rtlCol="0" anchor="ctr"/>
          <a:lstStyle/>
          <a:p>
            <a:pPr algn="l">
              <a:lnSpc>
                <a:spcPct val="120000"/>
              </a:lnSpc>
            </a:pPr>
            <a:r>
              <a:rPr lang="en-US" sz="4000" spc="400" kern="0" dirty="0">
                <a:solidFill>
                  <a:srgbClr val="1B4F72"/>
                </a:solidFill>
                <a:latin typeface="Quattrocento Sans" pitchFamily="34" charset="0"/>
                <a:ea typeface="Quattrocento Sans" pitchFamily="34" charset="-122"/>
                <a:cs typeface="Quattrocento Sans" pitchFamily="34" charset="-120"/>
              </a:rPr>
              <a:t>CONTENTS</a:t>
            </a:r>
            <a:endParaRPr lang="en-US" sz="4000" dirty="0"/>
          </a:p>
        </p:txBody>
      </p:sp>
      <p:sp>
        <p:nvSpPr>
          <p:cNvPr id="5" name="Text 3"/>
          <p:cNvSpPr/>
          <p:nvPr/>
        </p:nvSpPr>
        <p:spPr>
          <a:xfrm>
            <a:off x="762000" y="2730500"/>
            <a:ext cx="3810000" cy="304800"/>
          </a:xfrm>
          <a:prstGeom prst="rect">
            <a:avLst/>
          </a:prstGeom>
          <a:noFill/>
          <a:ln/>
        </p:spPr>
        <p:txBody>
          <a:bodyPr wrap="none" lIns="0" tIns="0" rIns="0" bIns="0" rtlCol="0" anchor="ctr"/>
          <a:lstStyle/>
          <a:p>
            <a:pPr algn="l">
              <a:lnSpc>
                <a:spcPct val="120000"/>
              </a:lnSpc>
            </a:pPr>
            <a:r>
              <a:rPr lang="en-US" sz="1600" dirty="0">
                <a:solidFill>
                  <a:srgbClr val="7F8C8D"/>
                </a:solidFill>
                <a:latin typeface="Liter" pitchFamily="34" charset="0"/>
                <a:ea typeface="Liter" pitchFamily="34" charset="-122"/>
                <a:cs typeface="Liter" pitchFamily="34" charset="-120"/>
              </a:rPr>
              <a:t>Isi Kandungan</a:t>
            </a:r>
            <a:endParaRPr lang="en-US" sz="1600" dirty="0"/>
          </a:p>
        </p:txBody>
      </p:sp>
      <p:sp>
        <p:nvSpPr>
          <p:cNvPr id="6" name="Shape 4"/>
          <p:cNvSpPr/>
          <p:nvPr/>
        </p:nvSpPr>
        <p:spPr>
          <a:xfrm>
            <a:off x="762000" y="3175000"/>
            <a:ext cx="635000" cy="50800"/>
          </a:xfrm>
          <a:prstGeom prst="rect">
            <a:avLst/>
          </a:prstGeom>
          <a:solidFill>
            <a:srgbClr val="C67A3C"/>
          </a:solidFill>
          <a:ln/>
        </p:spPr>
      </p:sp>
      <p:sp>
        <p:nvSpPr>
          <p:cNvPr id="7" name="Text 5"/>
          <p:cNvSpPr/>
          <p:nvPr/>
        </p:nvSpPr>
        <p:spPr>
          <a:xfrm>
            <a:off x="762000" y="3429000"/>
            <a:ext cx="3302000" cy="1143000"/>
          </a:xfrm>
          <a:prstGeom prst="rect">
            <a:avLst/>
          </a:prstGeom>
          <a:noFill/>
          <a:ln/>
        </p:spPr>
        <p:txBody>
          <a:bodyPr wrap="square" lIns="0" tIns="0" rIns="0" bIns="0" rtlCol="0" anchor="t"/>
          <a:lstStyle/>
          <a:p>
            <a:pPr algn="l">
              <a:lnSpc>
                <a:spcPct val="150000"/>
              </a:lnSpc>
            </a:pPr>
            <a:r>
              <a:rPr lang="en-US" sz="1500" dirty="0">
                <a:solidFill>
                  <a:srgbClr val="7F8C8D"/>
                </a:solidFill>
                <a:latin typeface="Liter" pitchFamily="34" charset="0"/>
                <a:ea typeface="Liter" pitchFamily="34" charset="-122"/>
                <a:cs typeface="Liter" pitchFamily="34" charset="-120"/>
              </a:rPr>
              <a:t>Garis Panduan Amalan Klinikal bagi Pengurusan Karies Kanak-Kanak Awal</a:t>
            </a:r>
            <a:endParaRPr lang="en-US" sz="1500" dirty="0"/>
          </a:p>
        </p:txBody>
      </p:sp>
      <p:sp>
        <p:nvSpPr>
          <p:cNvPr id="8" name="Shape 6"/>
          <p:cNvSpPr/>
          <p:nvPr/>
        </p:nvSpPr>
        <p:spPr>
          <a:xfrm>
            <a:off x="4826000" y="1270000"/>
            <a:ext cx="3175000" cy="2921000"/>
          </a:xfrm>
          <a:prstGeom prst="roundRect">
            <a:avLst>
              <a:gd name="adj" fmla="val 6000"/>
            </a:avLst>
          </a:prstGeom>
          <a:solidFill>
            <a:srgbClr val="FFFFFF"/>
          </a:solidFill>
          <a:ln/>
          <a:effectLst>
            <a:outerShdw sx="100000" sy="100000" kx="0" ky="0" algn="bl" rotWithShape="0" blurRad="152400" dist="25400" dir="5400000">
              <a:srgbClr val="000000">
                <a:alpha val="3922"/>
              </a:srgbClr>
            </a:outerShdw>
          </a:effectLst>
        </p:spPr>
      </p:sp>
      <p:sp>
        <p:nvSpPr>
          <p:cNvPr id="9" name="Text 7"/>
          <p:cNvSpPr/>
          <p:nvPr/>
        </p:nvSpPr>
        <p:spPr>
          <a:xfrm>
            <a:off x="5143500" y="1587500"/>
            <a:ext cx="762000" cy="508000"/>
          </a:xfrm>
          <a:prstGeom prst="rect">
            <a:avLst/>
          </a:prstGeom>
          <a:noFill/>
          <a:ln/>
        </p:spPr>
        <p:txBody>
          <a:bodyPr wrap="none" lIns="0" tIns="0" rIns="0" bIns="0" rtlCol="0" anchor="ctr"/>
          <a:lstStyle/>
          <a:p>
            <a:pPr algn="l">
              <a:lnSpc>
                <a:spcPct val="120000"/>
              </a:lnSpc>
            </a:pPr>
            <a:r>
              <a:rPr lang="en-US" sz="3200" dirty="0">
                <a:solidFill>
                  <a:srgbClr val="C67A3C"/>
                </a:solidFill>
                <a:latin typeface="Liter" pitchFamily="34" charset="0"/>
                <a:ea typeface="Liter" pitchFamily="34" charset="-122"/>
                <a:cs typeface="Liter" pitchFamily="34" charset="-120"/>
              </a:rPr>
              <a:t>01</a:t>
            </a:r>
            <a:endParaRPr lang="en-US" sz="3200" dirty="0"/>
          </a:p>
        </p:txBody>
      </p:sp>
      <p:sp>
        <p:nvSpPr>
          <p:cNvPr id="10" name="Text 8"/>
          <p:cNvSpPr/>
          <p:nvPr/>
        </p:nvSpPr>
        <p:spPr>
          <a:xfrm>
            <a:off x="5143500" y="2159000"/>
            <a:ext cx="2540000" cy="698500"/>
          </a:xfrm>
          <a:prstGeom prst="rect">
            <a:avLst/>
          </a:prstGeom>
          <a:noFill/>
          <a:ln/>
        </p:spPr>
        <p:txBody>
          <a:bodyPr wrap="square" lIns="0" tIns="0" rIns="0" bIns="0" rtlCol="0" anchor="t"/>
          <a:lstStyle/>
          <a:p>
            <a:pPr algn="l">
              <a:lnSpc>
                <a:spcPct val="140000"/>
              </a:lnSpc>
            </a:pPr>
            <a:r>
              <a:rPr lang="en-US" sz="1600" b="1" dirty="0">
                <a:solidFill>
                  <a:srgbClr val="1B4F72"/>
                </a:solidFill>
                <a:latin typeface="Liter" pitchFamily="34" charset="0"/>
                <a:ea typeface="Liter" pitchFamily="34" charset="-122"/>
                <a:cs typeface="Liter" pitchFamily="34" charset="-120"/>
              </a:rPr>
              <a:t>Pengenalan</a:t>
            </a:r>
            <a:endParaRPr lang="en-US" sz="1600" dirty="0"/>
          </a:p>
          <a:p>
            <a:pPr algn="l">
              <a:lnSpc>
                <a:spcPct val="140000"/>
              </a:lnSpc>
            </a:pPr>
            <a:r>
              <a:rPr lang="en-US" sz="1300" dirty="0">
                <a:solidFill>
                  <a:srgbClr val="7F8C8D"/>
                </a:solidFill>
                <a:latin typeface="Liter" pitchFamily="34" charset="0"/>
                <a:ea typeface="Liter" pitchFamily="34" charset="-122"/>
                <a:cs typeface="Liter" pitchFamily="34" charset="-120"/>
              </a:rPr>
              <a:t>Introduction — Apa itu ECC?</a:t>
            </a:r>
            <a:endParaRPr lang="en-US" sz="1600" dirty="0"/>
          </a:p>
        </p:txBody>
      </p:sp>
      <p:sp>
        <p:nvSpPr>
          <p:cNvPr id="11" name="Shape 9"/>
          <p:cNvSpPr/>
          <p:nvPr/>
        </p:nvSpPr>
        <p:spPr>
          <a:xfrm>
            <a:off x="5143500" y="2984500"/>
            <a:ext cx="381000" cy="38100"/>
          </a:xfrm>
          <a:prstGeom prst="rect">
            <a:avLst/>
          </a:prstGeom>
          <a:solidFill>
            <a:srgbClr val="C67A3C"/>
          </a:solidFill>
          <a:ln/>
        </p:spPr>
      </p:sp>
      <p:sp>
        <p:nvSpPr>
          <p:cNvPr id="12" name="Shape 10"/>
          <p:cNvSpPr/>
          <p:nvPr/>
        </p:nvSpPr>
        <p:spPr>
          <a:xfrm>
            <a:off x="8382000" y="1270000"/>
            <a:ext cx="3175000" cy="2921000"/>
          </a:xfrm>
          <a:prstGeom prst="roundRect">
            <a:avLst>
              <a:gd name="adj" fmla="val 6000"/>
            </a:avLst>
          </a:prstGeom>
          <a:solidFill>
            <a:srgbClr val="FFFFFF"/>
          </a:solidFill>
          <a:ln/>
          <a:effectLst>
            <a:outerShdw sx="100000" sy="100000" kx="0" ky="0" algn="bl" rotWithShape="0" blurRad="152400" dist="25400" dir="5400000">
              <a:srgbClr val="000000">
                <a:alpha val="3922"/>
              </a:srgbClr>
            </a:outerShdw>
          </a:effectLst>
        </p:spPr>
      </p:sp>
      <p:sp>
        <p:nvSpPr>
          <p:cNvPr id="13" name="Text 11"/>
          <p:cNvSpPr/>
          <p:nvPr/>
        </p:nvSpPr>
        <p:spPr>
          <a:xfrm>
            <a:off x="8699500" y="1587500"/>
            <a:ext cx="762000" cy="508000"/>
          </a:xfrm>
          <a:prstGeom prst="rect">
            <a:avLst/>
          </a:prstGeom>
          <a:noFill/>
          <a:ln/>
        </p:spPr>
        <p:txBody>
          <a:bodyPr wrap="none" lIns="0" tIns="0" rIns="0" bIns="0" rtlCol="0" anchor="ctr"/>
          <a:lstStyle/>
          <a:p>
            <a:pPr algn="l">
              <a:lnSpc>
                <a:spcPct val="120000"/>
              </a:lnSpc>
            </a:pPr>
            <a:r>
              <a:rPr lang="en-US" sz="3200" dirty="0">
                <a:solidFill>
                  <a:srgbClr val="C67A3C"/>
                </a:solidFill>
                <a:latin typeface="Liter" pitchFamily="34" charset="0"/>
                <a:ea typeface="Liter" pitchFamily="34" charset="-122"/>
                <a:cs typeface="Liter" pitchFamily="34" charset="-120"/>
              </a:rPr>
              <a:t>02</a:t>
            </a:r>
            <a:endParaRPr lang="en-US" sz="3200" dirty="0"/>
          </a:p>
        </p:txBody>
      </p:sp>
      <p:sp>
        <p:nvSpPr>
          <p:cNvPr id="14" name="Text 12"/>
          <p:cNvSpPr/>
          <p:nvPr/>
        </p:nvSpPr>
        <p:spPr>
          <a:xfrm>
            <a:off x="8699500" y="2159000"/>
            <a:ext cx="2540000" cy="1016000"/>
          </a:xfrm>
          <a:prstGeom prst="rect">
            <a:avLst/>
          </a:prstGeom>
          <a:noFill/>
          <a:ln/>
        </p:spPr>
        <p:txBody>
          <a:bodyPr wrap="square" lIns="0" tIns="0" rIns="0" bIns="0" rtlCol="0" anchor="t"/>
          <a:lstStyle/>
          <a:p>
            <a:pPr algn="l">
              <a:lnSpc>
                <a:spcPct val="140000"/>
              </a:lnSpc>
            </a:pPr>
            <a:r>
              <a:rPr lang="en-US" sz="1600" b="1" dirty="0">
                <a:solidFill>
                  <a:srgbClr val="1B4F72"/>
                </a:solidFill>
                <a:latin typeface="Liter" pitchFamily="34" charset="0"/>
                <a:ea typeface="Liter" pitchFamily="34" charset="-122"/>
                <a:cs typeface="Liter" pitchFamily="34" charset="-120"/>
              </a:rPr>
              <a:t>Faktor Risiko &amp; Perlindungan</a:t>
            </a:r>
            <a:endParaRPr lang="en-US" sz="1600" dirty="0"/>
          </a:p>
          <a:p>
            <a:pPr algn="l">
              <a:lnSpc>
                <a:spcPct val="140000"/>
              </a:lnSpc>
            </a:pPr>
            <a:r>
              <a:rPr lang="en-US" sz="1300" dirty="0">
                <a:solidFill>
                  <a:srgbClr val="7F8C8D"/>
                </a:solidFill>
                <a:latin typeface="Liter" pitchFamily="34" charset="0"/>
                <a:ea typeface="Liter" pitchFamily="34" charset="-122"/>
                <a:cs typeface="Liter" pitchFamily="34" charset="-120"/>
              </a:rPr>
              <a:t>Risk &amp; Protective Factors</a:t>
            </a:r>
            <a:endParaRPr lang="en-US" sz="1600" dirty="0"/>
          </a:p>
        </p:txBody>
      </p:sp>
      <p:sp>
        <p:nvSpPr>
          <p:cNvPr id="15" name="Shape 13"/>
          <p:cNvSpPr/>
          <p:nvPr/>
        </p:nvSpPr>
        <p:spPr>
          <a:xfrm>
            <a:off x="8699500" y="3276600"/>
            <a:ext cx="381000" cy="38100"/>
          </a:xfrm>
          <a:prstGeom prst="rect">
            <a:avLst/>
          </a:prstGeom>
          <a:solidFill>
            <a:srgbClr val="C67A3C"/>
          </a:solidFill>
          <a:ln/>
        </p:spPr>
      </p:sp>
      <p:sp>
        <p:nvSpPr>
          <p:cNvPr id="16" name="Shape 14"/>
          <p:cNvSpPr/>
          <p:nvPr/>
        </p:nvSpPr>
        <p:spPr>
          <a:xfrm>
            <a:off x="11938000" y="1270000"/>
            <a:ext cx="3175000" cy="2921000"/>
          </a:xfrm>
          <a:prstGeom prst="roundRect">
            <a:avLst>
              <a:gd name="adj" fmla="val 6000"/>
            </a:avLst>
          </a:prstGeom>
          <a:solidFill>
            <a:srgbClr val="FFFFFF"/>
          </a:solidFill>
          <a:ln/>
          <a:effectLst>
            <a:outerShdw sx="100000" sy="100000" kx="0" ky="0" algn="bl" rotWithShape="0" blurRad="152400" dist="25400" dir="5400000">
              <a:srgbClr val="000000">
                <a:alpha val="3922"/>
              </a:srgbClr>
            </a:outerShdw>
          </a:effectLst>
        </p:spPr>
      </p:sp>
      <p:sp>
        <p:nvSpPr>
          <p:cNvPr id="17" name="Text 15"/>
          <p:cNvSpPr/>
          <p:nvPr/>
        </p:nvSpPr>
        <p:spPr>
          <a:xfrm>
            <a:off x="12255500" y="1587500"/>
            <a:ext cx="762000" cy="508000"/>
          </a:xfrm>
          <a:prstGeom prst="rect">
            <a:avLst/>
          </a:prstGeom>
          <a:noFill/>
          <a:ln/>
        </p:spPr>
        <p:txBody>
          <a:bodyPr wrap="none" lIns="0" tIns="0" rIns="0" bIns="0" rtlCol="0" anchor="ctr"/>
          <a:lstStyle/>
          <a:p>
            <a:pPr algn="l">
              <a:lnSpc>
                <a:spcPct val="120000"/>
              </a:lnSpc>
            </a:pPr>
            <a:r>
              <a:rPr lang="en-US" sz="3200" dirty="0">
                <a:solidFill>
                  <a:srgbClr val="C67A3C"/>
                </a:solidFill>
                <a:latin typeface="Liter" pitchFamily="34" charset="0"/>
                <a:ea typeface="Liter" pitchFamily="34" charset="-122"/>
                <a:cs typeface="Liter" pitchFamily="34" charset="-120"/>
              </a:rPr>
              <a:t>03</a:t>
            </a:r>
            <a:endParaRPr lang="en-US" sz="3200" dirty="0"/>
          </a:p>
        </p:txBody>
      </p:sp>
      <p:sp>
        <p:nvSpPr>
          <p:cNvPr id="18" name="Text 16"/>
          <p:cNvSpPr/>
          <p:nvPr/>
        </p:nvSpPr>
        <p:spPr>
          <a:xfrm>
            <a:off x="12255500" y="2159000"/>
            <a:ext cx="2540000" cy="698500"/>
          </a:xfrm>
          <a:prstGeom prst="rect">
            <a:avLst/>
          </a:prstGeom>
          <a:noFill/>
          <a:ln/>
        </p:spPr>
        <p:txBody>
          <a:bodyPr wrap="square" lIns="0" tIns="0" rIns="0" bIns="0" rtlCol="0" anchor="t"/>
          <a:lstStyle/>
          <a:p>
            <a:pPr algn="l">
              <a:lnSpc>
                <a:spcPct val="140000"/>
              </a:lnSpc>
            </a:pPr>
            <a:r>
              <a:rPr lang="en-US" sz="1600" b="1" dirty="0">
                <a:solidFill>
                  <a:srgbClr val="1B4F72"/>
                </a:solidFill>
                <a:latin typeface="Liter" pitchFamily="34" charset="0"/>
                <a:ea typeface="Liter" pitchFamily="34" charset="-122"/>
                <a:cs typeface="Liter" pitchFamily="34" charset="-120"/>
              </a:rPr>
              <a:t>Pemeriksaan &amp; Diagnosis</a:t>
            </a:r>
            <a:endParaRPr lang="en-US" sz="1600" dirty="0"/>
          </a:p>
          <a:p>
            <a:pPr algn="l">
              <a:lnSpc>
                <a:spcPct val="140000"/>
              </a:lnSpc>
            </a:pPr>
            <a:r>
              <a:rPr lang="en-US" sz="1300" dirty="0">
                <a:solidFill>
                  <a:srgbClr val="7F8C8D"/>
                </a:solidFill>
                <a:latin typeface="Liter" pitchFamily="34" charset="0"/>
                <a:ea typeface="Liter" pitchFamily="34" charset="-122"/>
                <a:cs typeface="Liter" pitchFamily="34" charset="-120"/>
              </a:rPr>
              <a:t>Examination &amp; Diagnosis</a:t>
            </a:r>
            <a:endParaRPr lang="en-US" sz="1600" dirty="0"/>
          </a:p>
        </p:txBody>
      </p:sp>
      <p:sp>
        <p:nvSpPr>
          <p:cNvPr id="19" name="Shape 17"/>
          <p:cNvSpPr/>
          <p:nvPr/>
        </p:nvSpPr>
        <p:spPr>
          <a:xfrm>
            <a:off x="12255500" y="2984500"/>
            <a:ext cx="381000" cy="38100"/>
          </a:xfrm>
          <a:prstGeom prst="rect">
            <a:avLst/>
          </a:prstGeom>
          <a:solidFill>
            <a:srgbClr val="C67A3C"/>
          </a:solidFill>
          <a:ln/>
        </p:spPr>
      </p:sp>
      <p:sp>
        <p:nvSpPr>
          <p:cNvPr id="20" name="Shape 18"/>
          <p:cNvSpPr/>
          <p:nvPr/>
        </p:nvSpPr>
        <p:spPr>
          <a:xfrm>
            <a:off x="4826000" y="4572000"/>
            <a:ext cx="3175000" cy="2921000"/>
          </a:xfrm>
          <a:prstGeom prst="roundRect">
            <a:avLst>
              <a:gd name="adj" fmla="val 6000"/>
            </a:avLst>
          </a:prstGeom>
          <a:solidFill>
            <a:srgbClr val="FFFFFF"/>
          </a:solidFill>
          <a:ln/>
          <a:effectLst>
            <a:outerShdw sx="100000" sy="100000" kx="0" ky="0" algn="bl" rotWithShape="0" blurRad="152400" dist="25400" dir="5400000">
              <a:srgbClr val="000000">
                <a:alpha val="3922"/>
              </a:srgbClr>
            </a:outerShdw>
          </a:effectLst>
        </p:spPr>
      </p:sp>
      <p:sp>
        <p:nvSpPr>
          <p:cNvPr id="21" name="Text 19"/>
          <p:cNvSpPr/>
          <p:nvPr/>
        </p:nvSpPr>
        <p:spPr>
          <a:xfrm>
            <a:off x="5143500" y="4889500"/>
            <a:ext cx="762000" cy="508000"/>
          </a:xfrm>
          <a:prstGeom prst="rect">
            <a:avLst/>
          </a:prstGeom>
          <a:noFill/>
          <a:ln/>
        </p:spPr>
        <p:txBody>
          <a:bodyPr wrap="none" lIns="0" tIns="0" rIns="0" bIns="0" rtlCol="0" anchor="ctr"/>
          <a:lstStyle/>
          <a:p>
            <a:pPr algn="l">
              <a:lnSpc>
                <a:spcPct val="120000"/>
              </a:lnSpc>
            </a:pPr>
            <a:r>
              <a:rPr lang="en-US" sz="3200" dirty="0">
                <a:solidFill>
                  <a:srgbClr val="C67A3C"/>
                </a:solidFill>
                <a:latin typeface="Liter" pitchFamily="34" charset="0"/>
                <a:ea typeface="Liter" pitchFamily="34" charset="-122"/>
                <a:cs typeface="Liter" pitchFamily="34" charset="-120"/>
              </a:rPr>
              <a:t>04</a:t>
            </a:r>
            <a:endParaRPr lang="en-US" sz="3200" dirty="0"/>
          </a:p>
        </p:txBody>
      </p:sp>
      <p:sp>
        <p:nvSpPr>
          <p:cNvPr id="22" name="Text 20"/>
          <p:cNvSpPr/>
          <p:nvPr/>
        </p:nvSpPr>
        <p:spPr>
          <a:xfrm>
            <a:off x="5143500" y="5461000"/>
            <a:ext cx="2540000" cy="698500"/>
          </a:xfrm>
          <a:prstGeom prst="rect">
            <a:avLst/>
          </a:prstGeom>
          <a:noFill/>
          <a:ln/>
        </p:spPr>
        <p:txBody>
          <a:bodyPr wrap="square" lIns="0" tIns="0" rIns="0" bIns="0" rtlCol="0" anchor="t"/>
          <a:lstStyle/>
          <a:p>
            <a:pPr algn="l">
              <a:lnSpc>
                <a:spcPct val="140000"/>
              </a:lnSpc>
            </a:pPr>
            <a:r>
              <a:rPr lang="en-US" sz="1600" b="1" dirty="0">
                <a:solidFill>
                  <a:srgbClr val="1B4F72"/>
                </a:solidFill>
                <a:latin typeface="Liter" pitchFamily="34" charset="0"/>
                <a:ea typeface="Liter" pitchFamily="34" charset="-122"/>
                <a:cs typeface="Liter" pitchFamily="34" charset="-120"/>
              </a:rPr>
              <a:t>Pencegahan ECC</a:t>
            </a:r>
            <a:endParaRPr lang="en-US" sz="1600" dirty="0"/>
          </a:p>
          <a:p>
            <a:pPr algn="l">
              <a:lnSpc>
                <a:spcPct val="140000"/>
              </a:lnSpc>
            </a:pPr>
            <a:r>
              <a:rPr lang="en-US" sz="1300" dirty="0">
                <a:solidFill>
                  <a:srgbClr val="7F8C8D"/>
                </a:solidFill>
                <a:latin typeface="Liter" pitchFamily="34" charset="0"/>
                <a:ea typeface="Liter" pitchFamily="34" charset="-122"/>
                <a:cs typeface="Liter" pitchFamily="34" charset="-120"/>
              </a:rPr>
              <a:t>Prevention of ECC</a:t>
            </a:r>
            <a:endParaRPr lang="en-US" sz="1600" dirty="0"/>
          </a:p>
        </p:txBody>
      </p:sp>
      <p:sp>
        <p:nvSpPr>
          <p:cNvPr id="23" name="Shape 21"/>
          <p:cNvSpPr/>
          <p:nvPr/>
        </p:nvSpPr>
        <p:spPr>
          <a:xfrm>
            <a:off x="5143500" y="6286500"/>
            <a:ext cx="381000" cy="38100"/>
          </a:xfrm>
          <a:prstGeom prst="rect">
            <a:avLst/>
          </a:prstGeom>
          <a:solidFill>
            <a:srgbClr val="C67A3C"/>
          </a:solidFill>
          <a:ln/>
        </p:spPr>
      </p:sp>
      <p:sp>
        <p:nvSpPr>
          <p:cNvPr id="24" name="Shape 22"/>
          <p:cNvSpPr/>
          <p:nvPr/>
        </p:nvSpPr>
        <p:spPr>
          <a:xfrm>
            <a:off x="8382000" y="4572000"/>
            <a:ext cx="3175000" cy="2921000"/>
          </a:xfrm>
          <a:prstGeom prst="roundRect">
            <a:avLst>
              <a:gd name="adj" fmla="val 6000"/>
            </a:avLst>
          </a:prstGeom>
          <a:solidFill>
            <a:srgbClr val="FFFFFF"/>
          </a:solidFill>
          <a:ln/>
          <a:effectLst>
            <a:outerShdw sx="100000" sy="100000" kx="0" ky="0" algn="bl" rotWithShape="0" blurRad="152400" dist="25400" dir="5400000">
              <a:srgbClr val="000000">
                <a:alpha val="3922"/>
              </a:srgbClr>
            </a:outerShdw>
          </a:effectLst>
        </p:spPr>
      </p:sp>
      <p:sp>
        <p:nvSpPr>
          <p:cNvPr id="25" name="Text 23"/>
          <p:cNvSpPr/>
          <p:nvPr/>
        </p:nvSpPr>
        <p:spPr>
          <a:xfrm>
            <a:off x="8699500" y="4889500"/>
            <a:ext cx="762000" cy="508000"/>
          </a:xfrm>
          <a:prstGeom prst="rect">
            <a:avLst/>
          </a:prstGeom>
          <a:noFill/>
          <a:ln/>
        </p:spPr>
        <p:txBody>
          <a:bodyPr wrap="none" lIns="0" tIns="0" rIns="0" bIns="0" rtlCol="0" anchor="ctr"/>
          <a:lstStyle/>
          <a:p>
            <a:pPr algn="l">
              <a:lnSpc>
                <a:spcPct val="120000"/>
              </a:lnSpc>
            </a:pPr>
            <a:r>
              <a:rPr lang="en-US" sz="3200" dirty="0">
                <a:solidFill>
                  <a:srgbClr val="C67A3C"/>
                </a:solidFill>
                <a:latin typeface="Liter" pitchFamily="34" charset="0"/>
                <a:ea typeface="Liter" pitchFamily="34" charset="-122"/>
                <a:cs typeface="Liter" pitchFamily="34" charset="-120"/>
              </a:rPr>
              <a:t>05</a:t>
            </a:r>
            <a:endParaRPr lang="en-US" sz="3200" dirty="0"/>
          </a:p>
        </p:txBody>
      </p:sp>
      <p:sp>
        <p:nvSpPr>
          <p:cNvPr id="26" name="Text 24"/>
          <p:cNvSpPr/>
          <p:nvPr/>
        </p:nvSpPr>
        <p:spPr>
          <a:xfrm>
            <a:off x="8699500" y="5461000"/>
            <a:ext cx="2540000" cy="698500"/>
          </a:xfrm>
          <a:prstGeom prst="rect">
            <a:avLst/>
          </a:prstGeom>
          <a:noFill/>
          <a:ln/>
        </p:spPr>
        <p:txBody>
          <a:bodyPr wrap="square" lIns="0" tIns="0" rIns="0" bIns="0" rtlCol="0" anchor="t"/>
          <a:lstStyle/>
          <a:p>
            <a:pPr algn="l">
              <a:lnSpc>
                <a:spcPct val="140000"/>
              </a:lnSpc>
            </a:pPr>
            <a:r>
              <a:rPr lang="en-US" sz="1600" b="1" dirty="0">
                <a:solidFill>
                  <a:srgbClr val="1B4F72"/>
                </a:solidFill>
                <a:latin typeface="Liter" pitchFamily="34" charset="0"/>
                <a:ea typeface="Liter" pitchFamily="34" charset="-122"/>
                <a:cs typeface="Liter" pitchFamily="34" charset="-120"/>
              </a:rPr>
              <a:t>Rawatan</a:t>
            </a:r>
            <a:endParaRPr lang="en-US" sz="1600" dirty="0"/>
          </a:p>
          <a:p>
            <a:pPr algn="l">
              <a:lnSpc>
                <a:spcPct val="140000"/>
              </a:lnSpc>
            </a:pPr>
            <a:r>
              <a:rPr lang="en-US" sz="1300" dirty="0">
                <a:solidFill>
                  <a:srgbClr val="7F8C8D"/>
                </a:solidFill>
                <a:latin typeface="Liter" pitchFamily="34" charset="0"/>
                <a:ea typeface="Liter" pitchFamily="34" charset="-122"/>
                <a:cs typeface="Liter" pitchFamily="34" charset="-120"/>
              </a:rPr>
              <a:t>Treatment</a:t>
            </a:r>
            <a:endParaRPr lang="en-US" sz="1600" dirty="0"/>
          </a:p>
        </p:txBody>
      </p:sp>
      <p:sp>
        <p:nvSpPr>
          <p:cNvPr id="27" name="Shape 25"/>
          <p:cNvSpPr/>
          <p:nvPr/>
        </p:nvSpPr>
        <p:spPr>
          <a:xfrm>
            <a:off x="8699500" y="6286500"/>
            <a:ext cx="381000" cy="38100"/>
          </a:xfrm>
          <a:prstGeom prst="rect">
            <a:avLst/>
          </a:prstGeom>
          <a:solidFill>
            <a:srgbClr val="C67A3C"/>
          </a:solidFill>
          <a:ln/>
        </p:spPr>
      </p:sp>
      <p:sp>
        <p:nvSpPr>
          <p:cNvPr id="28" name="Shape 26"/>
          <p:cNvSpPr/>
          <p:nvPr/>
        </p:nvSpPr>
        <p:spPr>
          <a:xfrm>
            <a:off x="11938000" y="4572000"/>
            <a:ext cx="3175000" cy="2921000"/>
          </a:xfrm>
          <a:prstGeom prst="roundRect">
            <a:avLst>
              <a:gd name="adj" fmla="val 6000"/>
            </a:avLst>
          </a:prstGeom>
          <a:solidFill>
            <a:srgbClr val="FFFFFF"/>
          </a:solidFill>
          <a:ln/>
          <a:effectLst>
            <a:outerShdw sx="100000" sy="100000" kx="0" ky="0" algn="bl" rotWithShape="0" blurRad="152400" dist="25400" dir="5400000">
              <a:srgbClr val="000000">
                <a:alpha val="3922"/>
              </a:srgbClr>
            </a:outerShdw>
          </a:effectLst>
        </p:spPr>
      </p:sp>
      <p:sp>
        <p:nvSpPr>
          <p:cNvPr id="29" name="Text 27"/>
          <p:cNvSpPr/>
          <p:nvPr/>
        </p:nvSpPr>
        <p:spPr>
          <a:xfrm>
            <a:off x="12255500" y="4889500"/>
            <a:ext cx="762000" cy="508000"/>
          </a:xfrm>
          <a:prstGeom prst="rect">
            <a:avLst/>
          </a:prstGeom>
          <a:noFill/>
          <a:ln/>
        </p:spPr>
        <p:txBody>
          <a:bodyPr wrap="none" lIns="0" tIns="0" rIns="0" bIns="0" rtlCol="0" anchor="ctr"/>
          <a:lstStyle/>
          <a:p>
            <a:pPr algn="l">
              <a:lnSpc>
                <a:spcPct val="120000"/>
              </a:lnSpc>
            </a:pPr>
            <a:r>
              <a:rPr lang="en-US" sz="3200" dirty="0">
                <a:solidFill>
                  <a:srgbClr val="C67A3C"/>
                </a:solidFill>
                <a:latin typeface="Liter" pitchFamily="34" charset="0"/>
                <a:ea typeface="Liter" pitchFamily="34" charset="-122"/>
                <a:cs typeface="Liter" pitchFamily="34" charset="-120"/>
              </a:rPr>
              <a:t>06</a:t>
            </a:r>
            <a:endParaRPr lang="en-US" sz="3200" dirty="0"/>
          </a:p>
        </p:txBody>
      </p:sp>
      <p:sp>
        <p:nvSpPr>
          <p:cNvPr id="30" name="Text 28"/>
          <p:cNvSpPr/>
          <p:nvPr/>
        </p:nvSpPr>
        <p:spPr>
          <a:xfrm>
            <a:off x="12255500" y="5461000"/>
            <a:ext cx="2540000" cy="698500"/>
          </a:xfrm>
          <a:prstGeom prst="rect">
            <a:avLst/>
          </a:prstGeom>
          <a:noFill/>
          <a:ln/>
        </p:spPr>
        <p:txBody>
          <a:bodyPr wrap="square" lIns="0" tIns="0" rIns="0" bIns="0" rtlCol="0" anchor="t"/>
          <a:lstStyle/>
          <a:p>
            <a:pPr algn="l">
              <a:lnSpc>
                <a:spcPct val="140000"/>
              </a:lnSpc>
            </a:pPr>
            <a:r>
              <a:rPr lang="en-US" sz="1600" b="1" dirty="0">
                <a:solidFill>
                  <a:srgbClr val="1B4F72"/>
                </a:solidFill>
                <a:latin typeface="Liter" pitchFamily="34" charset="0"/>
                <a:ea typeface="Liter" pitchFamily="34" charset="-122"/>
                <a:cs typeface="Liter" pitchFamily="34" charset="-120"/>
              </a:rPr>
              <a:t>Mesej Utama</a:t>
            </a:r>
            <a:endParaRPr lang="en-US" sz="1600" dirty="0"/>
          </a:p>
          <a:p>
            <a:pPr algn="l">
              <a:lnSpc>
                <a:spcPct val="140000"/>
              </a:lnSpc>
            </a:pPr>
            <a:r>
              <a:rPr lang="en-US" sz="1300" dirty="0">
                <a:solidFill>
                  <a:srgbClr val="7F8C8D"/>
                </a:solidFill>
                <a:latin typeface="Liter" pitchFamily="34" charset="0"/>
                <a:ea typeface="Liter" pitchFamily="34" charset="-122"/>
                <a:cs typeface="Liter" pitchFamily="34" charset="-120"/>
              </a:rPr>
              <a:t>Take Home Message</a:t>
            </a:r>
            <a:endParaRPr lang="en-US" sz="1600" dirty="0"/>
          </a:p>
        </p:txBody>
      </p:sp>
      <p:sp>
        <p:nvSpPr>
          <p:cNvPr id="31" name="Shape 29"/>
          <p:cNvSpPr/>
          <p:nvPr/>
        </p:nvSpPr>
        <p:spPr>
          <a:xfrm>
            <a:off x="12255500" y="6286500"/>
            <a:ext cx="381000" cy="38100"/>
          </a:xfrm>
          <a:prstGeom prst="rect">
            <a:avLst/>
          </a:prstGeom>
          <a:solidFill>
            <a:srgbClr val="C67A3C"/>
          </a:solidFill>
          <a:ln/>
        </p:spPr>
      </p:sp>
    </p:spTree>
  </p:cSld>
  <p:clrMapOvr>
    <a:masterClrMapping/>
  </p:clrMapOvr>
  <p:transition>
    <p:fade/>
    <p:spd val="med"/>
  </p:transition>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1EC"/>
        </a:solidFill>
      </p:bgPr>
    </p:bg>
    <p:spTree>
      <p:nvGrpSpPr>
        <p:cNvPr id="1" name=""/>
        <p:cNvGrpSpPr/>
        <p:nvPr/>
      </p:nvGrpSpPr>
      <p:grpSpPr>
        <a:xfrm>
          <a:off x="0" y="0"/>
          <a:ext cx="0" cy="0"/>
          <a:chOff x="0" y="0"/>
          <a:chExt cx="0" cy="0"/>
        </a:xfrm>
      </p:grpSpPr>
      <p:pic>
        <p:nvPicPr>
          <p:cNvPr id="2" name="Image 0" descr="https://kimi-img.moonshot.cn/pub/slides/okc/badodhkogb7vs/mnt/agents/output/cpg-ecc/images/msian/2_Poor_dental_hygiene_a_growing_issue.png">    </p:cNvPr>
          <p:cNvPicPr>
            <a:picLocks noChangeAspect="1"/>
          </p:cNvPicPr>
          <p:nvPr/>
        </p:nvPicPr>
        <p:blipFill>
          <a:blip r:embed="rId1"/>
          <a:srcRect l="0" r="0" t="0" b="0"/>
          <a:stretch/>
        </p:blipFill>
        <p:spPr>
          <a:xfrm>
            <a:off x="0" y="0"/>
            <a:ext cx="7112000" cy="9144000"/>
          </a:xfrm>
          <a:prstGeom prst="rect">
            <a:avLst/>
          </a:prstGeom>
        </p:spPr>
      </p:pic>
      <p:sp>
        <p:nvSpPr>
          <p:cNvPr id="3" name="Shape 0"/>
          <p:cNvSpPr/>
          <p:nvPr/>
        </p:nvSpPr>
        <p:spPr>
          <a:xfrm>
            <a:off x="0" y="0"/>
            <a:ext cx="7112000" cy="9144000"/>
          </a:xfrm>
          <a:prstGeom prst="rect">
            <a:avLst/>
          </a:prstGeom>
          <a:gradFill rotWithShape="1" flip="none">
            <a:gsLst>
              <a:gs pos="0">
                <a:srgbClr val="1B4F72">
                  <a:alpha val="0"/>
                </a:srgbClr>
              </a:gs>
              <a:gs pos="70000">
                <a:srgbClr val="1B4F72">
                  <a:alpha val="25000"/>
                </a:srgbClr>
              </a:gs>
              <a:gs pos="100000">
                <a:srgbClr val="F5F1EC"/>
              </a:gs>
            </a:gsLst>
            <a:lin ang="0" scaled="1"/>
          </a:gradFill>
          <a:ln/>
        </p:spPr>
      </p:sp>
      <p:sp>
        <p:nvSpPr>
          <p:cNvPr id="4" name="Text 1"/>
          <p:cNvSpPr/>
          <p:nvPr/>
        </p:nvSpPr>
        <p:spPr>
          <a:xfrm>
            <a:off x="7874000" y="2794000"/>
            <a:ext cx="2540000" cy="1143000"/>
          </a:xfrm>
          <a:prstGeom prst="rect">
            <a:avLst/>
          </a:prstGeom>
          <a:noFill/>
          <a:ln/>
        </p:spPr>
        <p:txBody>
          <a:bodyPr wrap="none" lIns="0" tIns="0" rIns="0" bIns="0" rtlCol="0" anchor="ctr"/>
          <a:lstStyle/>
          <a:p>
            <a:pPr algn="l">
              <a:lnSpc>
                <a:spcPct val="120000"/>
              </a:lnSpc>
            </a:pPr>
            <a:r>
              <a:rPr lang="en-US" sz="7200" dirty="0">
                <a:solidFill>
                  <a:srgbClr val="C67A3C"/>
                </a:solidFill>
                <a:latin typeface="Liter" pitchFamily="34" charset="0"/>
                <a:ea typeface="Liter" pitchFamily="34" charset="-122"/>
                <a:cs typeface="Liter" pitchFamily="34" charset="-120"/>
              </a:rPr>
              <a:t>01</a:t>
            </a:r>
            <a:endParaRPr lang="en-US" sz="7200" dirty="0"/>
          </a:p>
        </p:txBody>
      </p:sp>
      <p:sp>
        <p:nvSpPr>
          <p:cNvPr id="5" name="Shape 2"/>
          <p:cNvSpPr/>
          <p:nvPr/>
        </p:nvSpPr>
        <p:spPr>
          <a:xfrm>
            <a:off x="7874000" y="4064000"/>
            <a:ext cx="635000" cy="50800"/>
          </a:xfrm>
          <a:prstGeom prst="rect">
            <a:avLst/>
          </a:prstGeom>
          <a:solidFill>
            <a:srgbClr val="C67A3C"/>
          </a:solidFill>
          <a:ln/>
        </p:spPr>
      </p:sp>
      <p:sp>
        <p:nvSpPr>
          <p:cNvPr id="6" name="Text 3"/>
          <p:cNvSpPr/>
          <p:nvPr/>
        </p:nvSpPr>
        <p:spPr>
          <a:xfrm>
            <a:off x="7874000" y="4318000"/>
            <a:ext cx="7874000" cy="698500"/>
          </a:xfrm>
          <a:prstGeom prst="rect">
            <a:avLst/>
          </a:prstGeom>
          <a:noFill/>
          <a:ln/>
        </p:spPr>
        <p:txBody>
          <a:bodyPr wrap="none" lIns="0" tIns="0" rIns="0" bIns="0" rtlCol="0" anchor="ctr"/>
          <a:lstStyle/>
          <a:p>
            <a:pPr algn="l">
              <a:lnSpc>
                <a:spcPct val="120000"/>
              </a:lnSpc>
            </a:pPr>
            <a:r>
              <a:rPr lang="en-US" sz="4000" spc="200" kern="0" dirty="0">
                <a:solidFill>
                  <a:srgbClr val="1B4F72"/>
                </a:solidFill>
                <a:latin typeface="Quattrocento Sans" pitchFamily="34" charset="0"/>
                <a:ea typeface="Quattrocento Sans" pitchFamily="34" charset="-122"/>
                <a:cs typeface="Quattrocento Sans" pitchFamily="34" charset="-120"/>
              </a:rPr>
              <a:t>PENGENALAN</a:t>
            </a:r>
            <a:endParaRPr lang="en-US" sz="4000" dirty="0"/>
          </a:p>
        </p:txBody>
      </p:sp>
      <p:sp>
        <p:nvSpPr>
          <p:cNvPr id="7" name="Text 4"/>
          <p:cNvSpPr/>
          <p:nvPr/>
        </p:nvSpPr>
        <p:spPr>
          <a:xfrm>
            <a:off x="7874000" y="5143500"/>
            <a:ext cx="7112000" cy="381000"/>
          </a:xfrm>
          <a:prstGeom prst="rect">
            <a:avLst/>
          </a:prstGeom>
          <a:noFill/>
          <a:ln/>
        </p:spPr>
        <p:txBody>
          <a:bodyPr wrap="none" lIns="0" tIns="0" rIns="0" bIns="0" rtlCol="0" anchor="ctr"/>
          <a:lstStyle/>
          <a:p>
            <a:pPr algn="l">
              <a:lnSpc>
                <a:spcPct val="120000"/>
              </a:lnSpc>
            </a:pPr>
            <a:r>
              <a:rPr lang="en-US" sz="2000" dirty="0">
                <a:solidFill>
                  <a:srgbClr val="7F8C8D"/>
                </a:solidFill>
                <a:latin typeface="Liter" pitchFamily="34" charset="0"/>
                <a:ea typeface="Liter" pitchFamily="34" charset="-122"/>
                <a:cs typeface="Liter" pitchFamily="34" charset="-120"/>
              </a:rPr>
              <a:t>Introduction — Apa itu Early Childhood Caries?</a:t>
            </a:r>
            <a:endParaRPr lang="en-US" sz="2000" dirty="0"/>
          </a:p>
        </p:txBody>
      </p:sp>
      <p:sp>
        <p:nvSpPr>
          <p:cNvPr id="8" name="Shape 5"/>
          <p:cNvSpPr/>
          <p:nvPr/>
        </p:nvSpPr>
        <p:spPr>
          <a:xfrm>
            <a:off x="14986000" y="762000"/>
            <a:ext cx="762000" cy="762000"/>
          </a:xfrm>
          <a:prstGeom prst="rect">
            <a:avLst/>
          </a:prstGeom>
          <a:solidFill>
            <a:srgbClr val="1B4F72">
              <a:alpha val="5098"/>
            </a:srgbClr>
          </a:solidFill>
          <a:ln/>
        </p:spPr>
      </p:sp>
    </p:spTree>
  </p:cSld>
  <p:clrMapOvr>
    <a:masterClrMapping/>
  </p:clrMapOvr>
  <p:transition>
    <p:fade/>
    <p:spd val="med"/>
  </p:transition>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1EC"/>
        </a:solidFill>
      </p:bgPr>
    </p:bg>
    <p:spTree>
      <p:nvGrpSpPr>
        <p:cNvPr id="1" name=""/>
        <p:cNvGrpSpPr/>
        <p:nvPr/>
      </p:nvGrpSpPr>
      <p:grpSpPr>
        <a:xfrm>
          <a:off x="0" y="0"/>
          <a:ext cx="0" cy="0"/>
          <a:chOff x="0" y="0"/>
          <a:chExt cx="0" cy="0"/>
        </a:xfrm>
      </p:grpSpPr>
      <p:sp>
        <p:nvSpPr>
          <p:cNvPr id="2" name="Shape 0"/>
          <p:cNvSpPr/>
          <p:nvPr/>
        </p:nvSpPr>
        <p:spPr>
          <a:xfrm>
            <a:off x="0" y="0"/>
            <a:ext cx="16256000" cy="508000"/>
          </a:xfrm>
          <a:prstGeom prst="rect">
            <a:avLst/>
          </a:prstGeom>
          <a:solidFill>
            <a:srgbClr val="1B4F72"/>
          </a:solidFill>
          <a:ln/>
        </p:spPr>
      </p:sp>
      <p:sp>
        <p:nvSpPr>
          <p:cNvPr id="3" name="Text 1"/>
          <p:cNvSpPr/>
          <p:nvPr/>
        </p:nvSpPr>
        <p:spPr>
          <a:xfrm>
            <a:off x="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PENGENALAN</a:t>
            </a:r>
            <a:endParaRPr lang="en-US" sz="1200" dirty="0"/>
          </a:p>
        </p:txBody>
      </p:sp>
      <p:sp>
        <p:nvSpPr>
          <p:cNvPr id="4" name="Text 2"/>
          <p:cNvSpPr/>
          <p:nvPr/>
        </p:nvSpPr>
        <p:spPr>
          <a:xfrm>
            <a:off x="32512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FAKTOR RISIKO</a:t>
            </a:r>
            <a:endParaRPr lang="en-US" sz="1200" dirty="0"/>
          </a:p>
        </p:txBody>
      </p:sp>
      <p:sp>
        <p:nvSpPr>
          <p:cNvPr id="5" name="Text 3"/>
          <p:cNvSpPr/>
          <p:nvPr/>
        </p:nvSpPr>
        <p:spPr>
          <a:xfrm>
            <a:off x="65024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PEMERIKSAAN</a:t>
            </a:r>
            <a:endParaRPr lang="en-US" sz="1200" dirty="0"/>
          </a:p>
        </p:txBody>
      </p:sp>
      <p:sp>
        <p:nvSpPr>
          <p:cNvPr id="6" name="Text 4"/>
          <p:cNvSpPr/>
          <p:nvPr/>
        </p:nvSpPr>
        <p:spPr>
          <a:xfrm>
            <a:off x="97536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PENCEGAHAN</a:t>
            </a:r>
            <a:endParaRPr lang="en-US" sz="1200" dirty="0"/>
          </a:p>
        </p:txBody>
      </p:sp>
      <p:sp>
        <p:nvSpPr>
          <p:cNvPr id="7" name="Text 5"/>
          <p:cNvSpPr/>
          <p:nvPr/>
        </p:nvSpPr>
        <p:spPr>
          <a:xfrm>
            <a:off x="130048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RAWATAN</a:t>
            </a:r>
            <a:endParaRPr lang="en-US" sz="1200" dirty="0"/>
          </a:p>
        </p:txBody>
      </p:sp>
      <p:sp>
        <p:nvSpPr>
          <p:cNvPr id="8" name="Shape 6"/>
          <p:cNvSpPr/>
          <p:nvPr/>
        </p:nvSpPr>
        <p:spPr>
          <a:xfrm>
            <a:off x="0" y="508000"/>
            <a:ext cx="3251200" cy="38100"/>
          </a:xfrm>
          <a:prstGeom prst="rect">
            <a:avLst/>
          </a:prstGeom>
          <a:solidFill>
            <a:srgbClr val="C67A3C"/>
          </a:solidFill>
          <a:ln/>
        </p:spPr>
      </p:sp>
      <p:sp>
        <p:nvSpPr>
          <p:cNvPr id="9" name="Text 7"/>
          <p:cNvSpPr/>
          <p:nvPr/>
        </p:nvSpPr>
        <p:spPr>
          <a:xfrm>
            <a:off x="762000" y="698500"/>
            <a:ext cx="8890000" cy="482600"/>
          </a:xfrm>
          <a:prstGeom prst="rect">
            <a:avLst/>
          </a:prstGeom>
          <a:noFill/>
          <a:ln/>
        </p:spPr>
        <p:txBody>
          <a:bodyPr wrap="none" lIns="0" tIns="0" rIns="0" bIns="0" rtlCol="0" anchor="ctr"/>
          <a:lstStyle/>
          <a:p>
            <a:pPr algn="l">
              <a:lnSpc>
                <a:spcPct val="120000"/>
              </a:lnSpc>
            </a:pPr>
            <a:r>
              <a:rPr lang="en-US" sz="2800" dirty="0">
                <a:solidFill>
                  <a:srgbClr val="1B4F72"/>
                </a:solidFill>
                <a:latin typeface="Liter" pitchFamily="34" charset="0"/>
                <a:ea typeface="Liter" pitchFamily="34" charset="-122"/>
                <a:cs typeface="Liter" pitchFamily="34" charset="-120"/>
              </a:rPr>
              <a:t>Definisi &amp; Epidemiologi ECC</a:t>
            </a:r>
            <a:endParaRPr lang="en-US" sz="2800" dirty="0"/>
          </a:p>
        </p:txBody>
      </p:sp>
      <p:sp>
        <p:nvSpPr>
          <p:cNvPr id="10" name="Shape 8"/>
          <p:cNvSpPr/>
          <p:nvPr/>
        </p:nvSpPr>
        <p:spPr>
          <a:xfrm>
            <a:off x="762000" y="1231900"/>
            <a:ext cx="635000" cy="38100"/>
          </a:xfrm>
          <a:prstGeom prst="rect">
            <a:avLst/>
          </a:prstGeom>
          <a:solidFill>
            <a:srgbClr val="C67A3C"/>
          </a:solidFill>
          <a:ln/>
        </p:spPr>
      </p:sp>
      <p:sp>
        <p:nvSpPr>
          <p:cNvPr id="11" name="Shape 9"/>
          <p:cNvSpPr/>
          <p:nvPr/>
        </p:nvSpPr>
        <p:spPr>
          <a:xfrm>
            <a:off x="762000" y="1524000"/>
            <a:ext cx="6858000" cy="1778000"/>
          </a:xfrm>
          <a:prstGeom prst="roundRect">
            <a:avLst>
              <a:gd name="adj" fmla="val 6000"/>
            </a:avLst>
          </a:prstGeom>
          <a:solidFill>
            <a:srgbClr val="FFFFFF"/>
          </a:solidFill>
          <a:ln/>
          <a:effectLst>
            <a:outerShdw sx="100000" sy="100000" kx="0" ky="0" algn="bl" rotWithShape="0" blurRad="101600" dist="25400" dir="5400000">
              <a:srgbClr val="000000">
                <a:alpha val="3137"/>
              </a:srgbClr>
            </a:outerShdw>
          </a:effectLst>
        </p:spPr>
      </p:sp>
      <p:sp>
        <p:nvSpPr>
          <p:cNvPr id="12" name="Shape 10"/>
          <p:cNvSpPr/>
          <p:nvPr/>
        </p:nvSpPr>
        <p:spPr>
          <a:xfrm>
            <a:off x="762000" y="1524000"/>
            <a:ext cx="63500" cy="1778000"/>
          </a:xfrm>
          <a:prstGeom prst="rect">
            <a:avLst/>
          </a:prstGeom>
          <a:solidFill>
            <a:srgbClr val="C67A3C"/>
          </a:solidFill>
          <a:ln/>
        </p:spPr>
      </p:sp>
      <p:sp>
        <p:nvSpPr>
          <p:cNvPr id="13" name="Text 11"/>
          <p:cNvSpPr/>
          <p:nvPr/>
        </p:nvSpPr>
        <p:spPr>
          <a:xfrm>
            <a:off x="1079500" y="1651000"/>
            <a:ext cx="2540000" cy="279400"/>
          </a:xfrm>
          <a:prstGeom prst="rect">
            <a:avLst/>
          </a:prstGeom>
          <a:noFill/>
          <a:ln/>
        </p:spPr>
        <p:txBody>
          <a:bodyPr wrap="none" lIns="0" tIns="0" rIns="0" bIns="0" rtlCol="0" anchor="ctr"/>
          <a:lstStyle/>
          <a:p>
            <a:pPr algn="l">
              <a:lnSpc>
                <a:spcPct val="120000"/>
              </a:lnSpc>
            </a:pPr>
            <a:r>
              <a:rPr lang="en-US" sz="1200" spc="200" kern="0" dirty="0">
                <a:solidFill>
                  <a:srgbClr val="C67A3C"/>
                </a:solidFill>
                <a:latin typeface="Quattrocento Sans" pitchFamily="34" charset="0"/>
                <a:ea typeface="Quattrocento Sans" pitchFamily="34" charset="-122"/>
                <a:cs typeface="Quattrocento Sans" pitchFamily="34" charset="-120"/>
              </a:rPr>
              <a:t>DEFINISI / DEFINITION</a:t>
            </a:r>
            <a:endParaRPr lang="en-US" sz="1200" dirty="0"/>
          </a:p>
        </p:txBody>
      </p:sp>
      <p:sp>
        <p:nvSpPr>
          <p:cNvPr id="14" name="Text 12"/>
          <p:cNvSpPr/>
          <p:nvPr/>
        </p:nvSpPr>
        <p:spPr>
          <a:xfrm>
            <a:off x="1079500" y="1968500"/>
            <a:ext cx="6286500" cy="1206500"/>
          </a:xfrm>
          <a:prstGeom prst="rect">
            <a:avLst/>
          </a:prstGeom>
          <a:noFill/>
          <a:ln/>
        </p:spPr>
        <p:txBody>
          <a:bodyPr wrap="square" lIns="0" tIns="0" rIns="0" bIns="0" rtlCol="0" anchor="t"/>
          <a:lstStyle/>
          <a:p>
            <a:pPr algn="l">
              <a:lnSpc>
                <a:spcPct val="150000"/>
              </a:lnSpc>
            </a:pPr>
            <a:r>
              <a:rPr lang="en-US" sz="1500" dirty="0">
                <a:solidFill>
                  <a:srgbClr val="2D3436"/>
                </a:solidFill>
                <a:latin typeface="Liter" pitchFamily="34" charset="0"/>
                <a:ea typeface="Liter" pitchFamily="34" charset="-122"/>
                <a:cs typeface="Liter" pitchFamily="34" charset="-120"/>
              </a:rPr>
              <a:t>Kehadiran </a:t>
            </a:r>
            <a:pPr algn="l">
              <a:lnSpc>
                <a:spcPct val="150000"/>
              </a:lnSpc>
            </a:pPr>
            <a:r>
              <a:rPr lang="en-US" sz="1500" b="1" dirty="0">
                <a:solidFill>
                  <a:srgbClr val="2D3436"/>
                </a:solidFill>
                <a:latin typeface="Liter" pitchFamily="34" charset="0"/>
                <a:ea typeface="Liter" pitchFamily="34" charset="-122"/>
                <a:cs typeface="Liter" pitchFamily="34" charset="-120"/>
              </a:rPr>
              <a:t>gigi susu dengan satu atau lebih karies</a:t>
            </a:r>
            <a:pPr algn="l">
              <a:lnSpc>
                <a:spcPct val="150000"/>
              </a:lnSpc>
            </a:pPr>
            <a:r>
              <a:rPr lang="en-US" sz="1500" dirty="0">
                <a:solidFill>
                  <a:srgbClr val="2D3436"/>
                </a:solidFill>
                <a:latin typeface="Liter" pitchFamily="34" charset="0"/>
                <a:ea typeface="Liter" pitchFamily="34" charset="-122"/>
                <a:cs typeface="Liter" pitchFamily="34" charset="-120"/>
              </a:rPr>
              <a:t> (lesi kaviti atau tanpa kaviti), hilang (disebabkan karies), atau permukaan tampal pada kanak-kanak </a:t>
            </a:r>
            <a:pPr algn="l">
              <a:lnSpc>
                <a:spcPct val="150000"/>
              </a:lnSpc>
            </a:pPr>
            <a:r>
              <a:rPr lang="en-US" sz="1500" b="1" dirty="0">
                <a:solidFill>
                  <a:srgbClr val="2D3436"/>
                </a:solidFill>
                <a:latin typeface="Liter" pitchFamily="34" charset="0"/>
                <a:ea typeface="Liter" pitchFamily="34" charset="-122"/>
                <a:cs typeface="Liter" pitchFamily="34" charset="-120"/>
              </a:rPr>
              <a:t>berumur bawah enam tahun</a:t>
            </a:r>
            <a:pPr algn="l">
              <a:lnSpc>
                <a:spcPct val="150000"/>
              </a:lnSpc>
            </a:pPr>
            <a:r>
              <a:rPr lang="en-US" sz="1500" dirty="0">
                <a:solidFill>
                  <a:srgbClr val="2D3436"/>
                </a:solidFill>
                <a:latin typeface="Liter" pitchFamily="34" charset="0"/>
                <a:ea typeface="Liter" pitchFamily="34" charset="-122"/>
                <a:cs typeface="Liter" pitchFamily="34" charset="-120"/>
              </a:rPr>
              <a:t> (72 bulan).</a:t>
            </a:r>
            <a:endParaRPr lang="en-US" sz="1500" dirty="0"/>
          </a:p>
        </p:txBody>
      </p:sp>
      <p:sp>
        <p:nvSpPr>
          <p:cNvPr id="15" name="Text 13"/>
          <p:cNvSpPr/>
          <p:nvPr/>
        </p:nvSpPr>
        <p:spPr>
          <a:xfrm>
            <a:off x="762000" y="3556000"/>
            <a:ext cx="5080000" cy="355600"/>
          </a:xfrm>
          <a:prstGeom prst="rect">
            <a:avLst/>
          </a:prstGeom>
          <a:noFill/>
          <a:ln/>
        </p:spPr>
        <p:txBody>
          <a:bodyPr wrap="none" lIns="0" tIns="0" rIns="0" bIns="0" rtlCol="0" anchor="ctr"/>
          <a:lstStyle/>
          <a:p>
            <a:pPr algn="l">
              <a:lnSpc>
                <a:spcPct val="120000"/>
              </a:lnSpc>
            </a:pPr>
            <a:r>
              <a:rPr lang="en-US" sz="1800" b="1" dirty="0">
                <a:solidFill>
                  <a:srgbClr val="1B4F72"/>
                </a:solidFill>
                <a:latin typeface="Liter" pitchFamily="34" charset="0"/>
                <a:ea typeface="Liter" pitchFamily="34" charset="-122"/>
                <a:cs typeface="Liter" pitchFamily="34" charset="-120"/>
              </a:rPr>
              <a:t>Epidemiologi di Malaysia</a:t>
            </a:r>
            <a:endParaRPr lang="en-US" sz="1800" dirty="0"/>
          </a:p>
        </p:txBody>
      </p:sp>
      <p:sp>
        <p:nvSpPr>
          <p:cNvPr id="16" name="Text 14"/>
          <p:cNvSpPr/>
          <p:nvPr/>
        </p:nvSpPr>
        <p:spPr>
          <a:xfrm>
            <a:off x="762000" y="4000500"/>
            <a:ext cx="6858000" cy="1651000"/>
          </a:xfrm>
          <a:prstGeom prst="rect">
            <a:avLst/>
          </a:prstGeom>
          <a:noFill/>
          <a:ln/>
        </p:spPr>
        <p:txBody>
          <a:bodyPr wrap="square" lIns="0" tIns="0" rIns="0" bIns="0" rtlCol="0" anchor="t"/>
          <a:lstStyle/>
          <a:p>
            <a:pPr algn="l">
              <a:lnSpc>
                <a:spcPct val="160000"/>
              </a:lnSpc>
            </a:pPr>
            <a:r>
              <a:rPr lang="en-US" sz="1500" dirty="0">
                <a:solidFill>
                  <a:srgbClr val="2D3436"/>
                </a:solidFill>
                <a:latin typeface="Liter" pitchFamily="34" charset="0"/>
                <a:ea typeface="Liter" pitchFamily="34" charset="-122"/>
                <a:cs typeface="Liter" pitchFamily="34" charset="-120"/>
              </a:rPr>
              <a:t>National Oral Health Survey of Preschool Children (NOHPS) melaporkan </a:t>
            </a:r>
            <a:pPr algn="l">
              <a:lnSpc>
                <a:spcPct val="160000"/>
              </a:lnSpc>
            </a:pPr>
            <a:r>
              <a:rPr lang="en-US" sz="1500" b="1" dirty="0">
                <a:solidFill>
                  <a:srgbClr val="2D3436"/>
                </a:solidFill>
                <a:latin typeface="Liter" pitchFamily="34" charset="0"/>
                <a:ea typeface="Liter" pitchFamily="34" charset="-122"/>
                <a:cs typeface="Liter" pitchFamily="34" charset="-120"/>
              </a:rPr>
              <a:t>trend penurunan</a:t>
            </a:r>
            <a:pPr algn="l">
              <a:lnSpc>
                <a:spcPct val="160000"/>
              </a:lnSpc>
            </a:pPr>
            <a:r>
              <a:rPr lang="en-US" sz="1500" dirty="0">
                <a:solidFill>
                  <a:srgbClr val="2D3436"/>
                </a:solidFill>
                <a:latin typeface="Liter" pitchFamily="34" charset="0"/>
                <a:ea typeface="Liter" pitchFamily="34" charset="-122"/>
                <a:cs typeface="Liter" pitchFamily="34" charset="-120"/>
              </a:rPr>
              <a:t> prevalens karies:</a:t>
            </a:r>
            <a:endParaRPr lang="en-US" sz="1500" dirty="0"/>
          </a:p>
          <a:p>
            <a:pPr algn="l">
              <a:lnSpc>
                <a:spcPct val="160000"/>
              </a:lnSpc>
              <a:spcBef>
                <a:spcPts val="600"/>
              </a:spcBef>
            </a:pPr>
            <a:r>
              <a:rPr lang="en-US" sz="1500" dirty="0">
                <a:solidFill>
                  <a:srgbClr val="C67A3C"/>
                </a:solidFill>
                <a:latin typeface="Liter" pitchFamily="34" charset="0"/>
                <a:ea typeface="Liter" pitchFamily="34" charset="-122"/>
                <a:cs typeface="Liter" pitchFamily="34" charset="-120"/>
              </a:rPr>
              <a:t>▶</a:t>
            </a:r>
            <a:pPr algn="l">
              <a:lnSpc>
                <a:spcPct val="160000"/>
              </a:lnSpc>
              <a:spcBef>
                <a:spcPts val="600"/>
              </a:spcBef>
            </a:pPr>
            <a:r>
              <a:rPr lang="en-US" sz="1500" dirty="0">
                <a:solidFill>
                  <a:srgbClr val="2D3436"/>
                </a:solidFill>
                <a:latin typeface="Liter" pitchFamily="34" charset="0"/>
                <a:ea typeface="Liter" pitchFamily="34" charset="-122"/>
                <a:cs typeface="Liter" pitchFamily="34" charset="-120"/>
              </a:rPr>
              <a:t> Prevalens: </a:t>
            </a:r>
            <a:pPr algn="l">
              <a:lnSpc>
                <a:spcPct val="160000"/>
              </a:lnSpc>
              <a:spcBef>
                <a:spcPts val="600"/>
              </a:spcBef>
            </a:pPr>
            <a:r>
              <a:rPr lang="en-US" sz="1500" b="1" dirty="0">
                <a:solidFill>
                  <a:srgbClr val="2D3436"/>
                </a:solidFill>
                <a:latin typeface="Liter" pitchFamily="34" charset="0"/>
                <a:ea typeface="Liter" pitchFamily="34" charset="-122"/>
                <a:cs typeface="Liter" pitchFamily="34" charset="-120"/>
              </a:rPr>
              <a:t>76.2%</a:t>
            </a:r>
            <a:pPr algn="l">
              <a:lnSpc>
                <a:spcPct val="160000"/>
              </a:lnSpc>
              <a:spcBef>
                <a:spcPts val="600"/>
              </a:spcBef>
            </a:pPr>
            <a:r>
              <a:rPr lang="en-US" sz="1500" dirty="0">
                <a:solidFill>
                  <a:srgbClr val="2D3436"/>
                </a:solidFill>
                <a:latin typeface="Liter" pitchFamily="34" charset="0"/>
                <a:ea typeface="Liter" pitchFamily="34" charset="-122"/>
                <a:cs typeface="Liter" pitchFamily="34" charset="-120"/>
              </a:rPr>
              <a:t> (2005) → </a:t>
            </a:r>
            <a:pPr algn="l">
              <a:lnSpc>
                <a:spcPct val="160000"/>
              </a:lnSpc>
              <a:spcBef>
                <a:spcPts val="600"/>
              </a:spcBef>
            </a:pPr>
            <a:r>
              <a:rPr lang="en-US" sz="1500" b="1" dirty="0">
                <a:solidFill>
                  <a:srgbClr val="2D3436"/>
                </a:solidFill>
                <a:latin typeface="Liter" pitchFamily="34" charset="0"/>
                <a:ea typeface="Liter" pitchFamily="34" charset="-122"/>
                <a:cs typeface="Liter" pitchFamily="34" charset="-120"/>
              </a:rPr>
              <a:t>71.2%</a:t>
            </a:r>
            <a:pPr algn="l">
              <a:lnSpc>
                <a:spcPct val="160000"/>
              </a:lnSpc>
              <a:spcBef>
                <a:spcPts val="600"/>
              </a:spcBef>
            </a:pPr>
            <a:r>
              <a:rPr lang="en-US" sz="1500" dirty="0">
                <a:solidFill>
                  <a:srgbClr val="2D3436"/>
                </a:solidFill>
                <a:latin typeface="Liter" pitchFamily="34" charset="0"/>
                <a:ea typeface="Liter" pitchFamily="34" charset="-122"/>
                <a:cs typeface="Liter" pitchFamily="34" charset="-120"/>
              </a:rPr>
              <a:t> (2015)</a:t>
            </a:r>
            <a:endParaRPr lang="en-US" sz="1500" dirty="0"/>
          </a:p>
          <a:p>
            <a:pPr algn="l">
              <a:lnSpc>
                <a:spcPct val="160000"/>
              </a:lnSpc>
            </a:pPr>
            <a:r>
              <a:rPr lang="en-US" sz="1500" dirty="0">
                <a:solidFill>
                  <a:srgbClr val="C67A3C"/>
                </a:solidFill>
                <a:latin typeface="Liter" pitchFamily="34" charset="0"/>
                <a:ea typeface="Liter" pitchFamily="34" charset="-122"/>
                <a:cs typeface="Liter" pitchFamily="34" charset="-120"/>
              </a:rPr>
              <a:t>▶</a:t>
            </a:r>
            <a:pPr algn="l">
              <a:lnSpc>
                <a:spcPct val="160000"/>
              </a:lnSpc>
            </a:pPr>
            <a:r>
              <a:rPr lang="en-US" sz="1500" dirty="0">
                <a:solidFill>
                  <a:srgbClr val="2D3436"/>
                </a:solidFill>
                <a:latin typeface="Liter" pitchFamily="34" charset="0"/>
                <a:ea typeface="Liter" pitchFamily="34" charset="-122"/>
                <a:cs typeface="Liter" pitchFamily="34" charset="-120"/>
              </a:rPr>
              <a:t> Min dft: </a:t>
            </a:r>
            <a:pPr algn="l">
              <a:lnSpc>
                <a:spcPct val="160000"/>
              </a:lnSpc>
            </a:pPr>
            <a:r>
              <a:rPr lang="en-US" sz="1500" b="1" dirty="0">
                <a:solidFill>
                  <a:srgbClr val="2D3436"/>
                </a:solidFill>
                <a:latin typeface="Liter" pitchFamily="34" charset="0"/>
                <a:ea typeface="Liter" pitchFamily="34" charset="-122"/>
                <a:cs typeface="Liter" pitchFamily="34" charset="-120"/>
              </a:rPr>
              <a:t>5.8</a:t>
            </a:r>
            <a:pPr algn="l">
              <a:lnSpc>
                <a:spcPct val="160000"/>
              </a:lnSpc>
            </a:pPr>
            <a:r>
              <a:rPr lang="en-US" sz="1500" dirty="0">
                <a:solidFill>
                  <a:srgbClr val="2D3436"/>
                </a:solidFill>
                <a:latin typeface="Liter" pitchFamily="34" charset="0"/>
                <a:ea typeface="Liter" pitchFamily="34" charset="-122"/>
                <a:cs typeface="Liter" pitchFamily="34" charset="-120"/>
              </a:rPr>
              <a:t> (1995) → </a:t>
            </a:r>
            <a:pPr algn="l">
              <a:lnSpc>
                <a:spcPct val="160000"/>
              </a:lnSpc>
            </a:pPr>
            <a:r>
              <a:rPr lang="en-US" sz="1500" b="1" dirty="0">
                <a:solidFill>
                  <a:srgbClr val="2D3436"/>
                </a:solidFill>
                <a:latin typeface="Liter" pitchFamily="34" charset="0"/>
                <a:ea typeface="Liter" pitchFamily="34" charset="-122"/>
                <a:cs typeface="Liter" pitchFamily="34" charset="-120"/>
              </a:rPr>
              <a:t>4.8</a:t>
            </a:r>
            <a:pPr algn="l">
              <a:lnSpc>
                <a:spcPct val="160000"/>
              </a:lnSpc>
            </a:pPr>
            <a:r>
              <a:rPr lang="en-US" sz="1500" dirty="0">
                <a:solidFill>
                  <a:srgbClr val="2D3436"/>
                </a:solidFill>
                <a:latin typeface="Liter" pitchFamily="34" charset="0"/>
                <a:ea typeface="Liter" pitchFamily="34" charset="-122"/>
                <a:cs typeface="Liter" pitchFamily="34" charset="-120"/>
              </a:rPr>
              <a:t> (2015)</a:t>
            </a:r>
            <a:endParaRPr lang="en-US" sz="1500" dirty="0"/>
          </a:p>
        </p:txBody>
      </p:sp>
      <p:sp>
        <p:nvSpPr>
          <p:cNvPr id="17" name="Shape 15"/>
          <p:cNvSpPr/>
          <p:nvPr/>
        </p:nvSpPr>
        <p:spPr>
          <a:xfrm>
            <a:off x="762000" y="5842000"/>
            <a:ext cx="2095500" cy="1143000"/>
          </a:xfrm>
          <a:prstGeom prst="roundRect">
            <a:avLst>
              <a:gd name="adj" fmla="val 6000"/>
            </a:avLst>
          </a:prstGeom>
          <a:solidFill>
            <a:srgbClr val="1B4F72"/>
          </a:solidFill>
          <a:ln/>
        </p:spPr>
      </p:sp>
      <p:sp>
        <p:nvSpPr>
          <p:cNvPr id="18" name="Text 16"/>
          <p:cNvSpPr/>
          <p:nvPr/>
        </p:nvSpPr>
        <p:spPr>
          <a:xfrm>
            <a:off x="762000" y="5905500"/>
            <a:ext cx="2095500" cy="571500"/>
          </a:xfrm>
          <a:prstGeom prst="rect">
            <a:avLst/>
          </a:prstGeom>
          <a:noFill/>
          <a:ln/>
        </p:spPr>
        <p:txBody>
          <a:bodyPr wrap="none" lIns="0" tIns="0" rIns="0" bIns="0" rtlCol="0" anchor="ctr"/>
          <a:lstStyle/>
          <a:p>
            <a:pPr algn="ctr">
              <a:lnSpc>
                <a:spcPct val="120000"/>
              </a:lnSpc>
            </a:pPr>
            <a:r>
              <a:rPr lang="en-US" sz="3200" dirty="0">
                <a:solidFill>
                  <a:srgbClr val="FFFFFF"/>
                </a:solidFill>
                <a:latin typeface="Liter" pitchFamily="34" charset="0"/>
                <a:ea typeface="Liter" pitchFamily="34" charset="-122"/>
                <a:cs typeface="Liter" pitchFamily="34" charset="-120"/>
              </a:rPr>
              <a:t>71.2%</a:t>
            </a:r>
            <a:endParaRPr lang="en-US" sz="3200" dirty="0"/>
          </a:p>
        </p:txBody>
      </p:sp>
      <p:sp>
        <p:nvSpPr>
          <p:cNvPr id="19" name="Text 17"/>
          <p:cNvSpPr/>
          <p:nvPr/>
        </p:nvSpPr>
        <p:spPr>
          <a:xfrm>
            <a:off x="762000" y="6502400"/>
            <a:ext cx="2095500" cy="381000"/>
          </a:xfrm>
          <a:prstGeom prst="rect">
            <a:avLst/>
          </a:prstGeom>
          <a:noFill/>
          <a:ln/>
        </p:spPr>
        <p:txBody>
          <a:bodyPr wrap="none" lIns="0" tIns="0" rIns="0" bIns="0" rtlCol="0" anchor="ctr"/>
          <a:lstStyle/>
          <a:p>
            <a:pPr algn="ctr">
              <a:lnSpc>
                <a:spcPct val="120000"/>
              </a:lnSpc>
            </a:pPr>
            <a:r>
              <a:rPr lang="en-US" sz="1100" dirty="0">
                <a:solidFill>
                  <a:srgbClr val="FFFFFF"/>
                </a:solidFill>
                <a:latin typeface="Liter" pitchFamily="34" charset="0"/>
                <a:ea typeface="Liter" pitchFamily="34" charset="-122"/>
                <a:cs typeface="Liter" pitchFamily="34" charset="-120"/>
              </a:rPr>
              <a:t>Prevalens Karies 2015</a:t>
            </a:r>
            <a:endParaRPr lang="en-US" sz="1100" dirty="0"/>
          </a:p>
        </p:txBody>
      </p:sp>
      <p:sp>
        <p:nvSpPr>
          <p:cNvPr id="20" name="Shape 18"/>
          <p:cNvSpPr/>
          <p:nvPr/>
        </p:nvSpPr>
        <p:spPr>
          <a:xfrm>
            <a:off x="3111500" y="5842000"/>
            <a:ext cx="2095500" cy="1143000"/>
          </a:xfrm>
          <a:prstGeom prst="roundRect">
            <a:avLst>
              <a:gd name="adj" fmla="val 6000"/>
            </a:avLst>
          </a:prstGeom>
          <a:solidFill>
            <a:srgbClr val="1B4F72"/>
          </a:solidFill>
          <a:ln/>
        </p:spPr>
      </p:sp>
      <p:sp>
        <p:nvSpPr>
          <p:cNvPr id="21" name="Text 19"/>
          <p:cNvSpPr/>
          <p:nvPr/>
        </p:nvSpPr>
        <p:spPr>
          <a:xfrm>
            <a:off x="3111500" y="5905500"/>
            <a:ext cx="2095500" cy="571500"/>
          </a:xfrm>
          <a:prstGeom prst="rect">
            <a:avLst/>
          </a:prstGeom>
          <a:noFill/>
          <a:ln/>
        </p:spPr>
        <p:txBody>
          <a:bodyPr wrap="none" lIns="0" tIns="0" rIns="0" bIns="0" rtlCol="0" anchor="ctr"/>
          <a:lstStyle/>
          <a:p>
            <a:pPr algn="ctr">
              <a:lnSpc>
                <a:spcPct val="120000"/>
              </a:lnSpc>
            </a:pPr>
            <a:r>
              <a:rPr lang="en-US" sz="3200" dirty="0">
                <a:solidFill>
                  <a:srgbClr val="FFFFFF"/>
                </a:solidFill>
                <a:latin typeface="Liter" pitchFamily="34" charset="0"/>
                <a:ea typeface="Liter" pitchFamily="34" charset="-122"/>
                <a:cs typeface="Liter" pitchFamily="34" charset="-120"/>
              </a:rPr>
              <a:t>4.8</a:t>
            </a:r>
            <a:endParaRPr lang="en-US" sz="3200" dirty="0"/>
          </a:p>
        </p:txBody>
      </p:sp>
      <p:sp>
        <p:nvSpPr>
          <p:cNvPr id="22" name="Text 20"/>
          <p:cNvSpPr/>
          <p:nvPr/>
        </p:nvSpPr>
        <p:spPr>
          <a:xfrm>
            <a:off x="3111500" y="6502400"/>
            <a:ext cx="2095500" cy="381000"/>
          </a:xfrm>
          <a:prstGeom prst="rect">
            <a:avLst/>
          </a:prstGeom>
          <a:noFill/>
          <a:ln/>
        </p:spPr>
        <p:txBody>
          <a:bodyPr wrap="none" lIns="0" tIns="0" rIns="0" bIns="0" rtlCol="0" anchor="ctr"/>
          <a:lstStyle/>
          <a:p>
            <a:pPr algn="ctr">
              <a:lnSpc>
                <a:spcPct val="120000"/>
              </a:lnSpc>
            </a:pPr>
            <a:r>
              <a:rPr lang="en-US" sz="1100" dirty="0">
                <a:solidFill>
                  <a:srgbClr val="FFFFFF"/>
                </a:solidFill>
                <a:latin typeface="Liter" pitchFamily="34" charset="0"/>
                <a:ea typeface="Liter" pitchFamily="34" charset="-122"/>
                <a:cs typeface="Liter" pitchFamily="34" charset="-120"/>
              </a:rPr>
              <a:t>Min dft 2015</a:t>
            </a:r>
            <a:endParaRPr lang="en-US" sz="1100" dirty="0"/>
          </a:p>
        </p:txBody>
      </p:sp>
      <p:sp>
        <p:nvSpPr>
          <p:cNvPr id="23" name="Shape 21"/>
          <p:cNvSpPr/>
          <p:nvPr/>
        </p:nvSpPr>
        <p:spPr>
          <a:xfrm>
            <a:off x="5461000" y="5842000"/>
            <a:ext cx="2095500" cy="1143000"/>
          </a:xfrm>
          <a:prstGeom prst="roundRect">
            <a:avLst>
              <a:gd name="adj" fmla="val 6000"/>
            </a:avLst>
          </a:prstGeom>
          <a:solidFill>
            <a:srgbClr val="C67A3C"/>
          </a:solidFill>
          <a:ln/>
        </p:spPr>
      </p:sp>
      <p:sp>
        <p:nvSpPr>
          <p:cNvPr id="24" name="Text 22"/>
          <p:cNvSpPr/>
          <p:nvPr/>
        </p:nvSpPr>
        <p:spPr>
          <a:xfrm>
            <a:off x="5461000" y="5905500"/>
            <a:ext cx="2095500" cy="571500"/>
          </a:xfrm>
          <a:prstGeom prst="rect">
            <a:avLst/>
          </a:prstGeom>
          <a:noFill/>
          <a:ln/>
        </p:spPr>
        <p:txBody>
          <a:bodyPr wrap="none" lIns="0" tIns="0" rIns="0" bIns="0" rtlCol="0" anchor="ctr"/>
          <a:lstStyle/>
          <a:p>
            <a:pPr algn="ctr">
              <a:lnSpc>
                <a:spcPct val="120000"/>
              </a:lnSpc>
            </a:pPr>
            <a:r>
              <a:rPr lang="en-US" sz="3200" dirty="0">
                <a:solidFill>
                  <a:srgbClr val="FFFFFF"/>
                </a:solidFill>
                <a:latin typeface="Liter" pitchFamily="34" charset="0"/>
                <a:ea typeface="Liter" pitchFamily="34" charset="-122"/>
                <a:cs typeface="Liter" pitchFamily="34" charset="-120"/>
              </a:rPr>
              <a:t>&lt; 6 thn</a:t>
            </a:r>
            <a:endParaRPr lang="en-US" sz="3200" dirty="0"/>
          </a:p>
        </p:txBody>
      </p:sp>
      <p:sp>
        <p:nvSpPr>
          <p:cNvPr id="25" name="Text 23"/>
          <p:cNvSpPr/>
          <p:nvPr/>
        </p:nvSpPr>
        <p:spPr>
          <a:xfrm>
            <a:off x="5461000" y="6502400"/>
            <a:ext cx="2095500" cy="381000"/>
          </a:xfrm>
          <a:prstGeom prst="rect">
            <a:avLst/>
          </a:prstGeom>
          <a:noFill/>
          <a:ln/>
        </p:spPr>
        <p:txBody>
          <a:bodyPr wrap="none" lIns="0" tIns="0" rIns="0" bIns="0" rtlCol="0" anchor="ctr"/>
          <a:lstStyle/>
          <a:p>
            <a:pPr algn="ctr">
              <a:lnSpc>
                <a:spcPct val="120000"/>
              </a:lnSpc>
            </a:pPr>
            <a:r>
              <a:rPr lang="en-US" sz="1100" dirty="0">
                <a:solidFill>
                  <a:srgbClr val="FFFFFF"/>
                </a:solidFill>
                <a:latin typeface="Liter" pitchFamily="34" charset="0"/>
                <a:ea typeface="Liter" pitchFamily="34" charset="-122"/>
                <a:cs typeface="Liter" pitchFamily="34" charset="-120"/>
              </a:rPr>
              <a:t>Definisi Umur</a:t>
            </a:r>
            <a:endParaRPr lang="en-US" sz="11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8128000" y="1524000"/>
          <a:ext cx="7366000" cy="3175000"/>
        </p:xfrm>
        <a:graphic>
          <a:graphicData uri="http://schemas.openxmlformats.org/drawingml/2006/table">
            <a:tbl>
              <a:tblPr/>
              <a:tblGrid>
                <a:gridCol w="1841500"/>
                <a:gridCol w="2578100"/>
                <a:gridCol w="2946400"/>
              </a:tblGrid>
              <a:tr h="635000">
                <a:tc>
                  <a:txBody>
                    <a:bodyPr/>
                    <a:lstStyle/>
                    <a:p>
                      <a:pPr algn="ctr"/>
                      <a:r>
                        <a:rPr lang="en-US" sz="1400" b="1" dirty="0">
                          <a:solidFill>
                            <a:srgbClr val="FFFFFF"/>
                          </a:solidFill>
                          <a:latin typeface="Liter" pitchFamily="34" charset="0"/>
                          <a:ea typeface="Liter" pitchFamily="34" charset="-122"/>
                          <a:cs typeface="Liter" pitchFamily="34" charset="-120"/>
                        </a:rPr>
                        <a:t>Umur</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1B4F72"/>
                    </a:solidFill>
                  </a:tcPr>
                </a:tc>
                <a:tc>
                  <a:txBody>
                    <a:bodyPr/>
                    <a:lstStyle/>
                    <a:p>
                      <a:pPr algn="ctr"/>
                      <a:r>
                        <a:rPr lang="en-US" sz="1400" b="1" dirty="0">
                          <a:solidFill>
                            <a:srgbClr val="FFFFFF"/>
                          </a:solidFill>
                          <a:latin typeface="Liter" pitchFamily="34" charset="0"/>
                          <a:ea typeface="Liter" pitchFamily="34" charset="-122"/>
                          <a:cs typeface="Liter" pitchFamily="34" charset="-120"/>
                        </a:rPr>
                        <a:t>Kriteria dmf</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1B4F72"/>
                    </a:solidFill>
                  </a:tcPr>
                </a:tc>
                <a:tc>
                  <a:txBody>
                    <a:bodyPr/>
                    <a:lstStyle/>
                    <a:p>
                      <a:pPr algn="ctr"/>
                      <a:r>
                        <a:rPr lang="en-US" sz="1400" b="1" dirty="0">
                          <a:solidFill>
                            <a:srgbClr val="FFFFFF"/>
                          </a:solidFill>
                          <a:latin typeface="Liter" pitchFamily="34" charset="0"/>
                          <a:ea typeface="Liter" pitchFamily="34" charset="-122"/>
                          <a:cs typeface="Liter" pitchFamily="34" charset="-120"/>
                        </a:rPr>
                        <a:t>Klasifikasi</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1B4F72"/>
                    </a:solidFill>
                  </a:tcPr>
                </a:tc>
              </a:tr>
              <a:tr h="635000">
                <a:tc>
                  <a:txBody>
                    <a:bodyPr/>
                    <a:lstStyle/>
                    <a:p>
                      <a:pPr algn="ctr"/>
                      <a:r>
                        <a:rPr lang="en-US" sz="1400" dirty="0">
                          <a:solidFill>
                            <a:srgbClr val="2D3436"/>
                          </a:solidFill>
                          <a:latin typeface="Liter" pitchFamily="34" charset="0"/>
                          <a:ea typeface="Liter" pitchFamily="34" charset="-122"/>
                          <a:cs typeface="Liter" pitchFamily="34" charset="-120"/>
                        </a:rPr>
                        <a:t>&lt; 3 tahun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Sebarang tanda karies permukaan licin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ECC Teruk</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r>
              <a:tr h="635000">
                <a:tc>
                  <a:txBody>
                    <a:bodyPr/>
                    <a:lstStyle/>
                    <a:p>
                      <a:pPr algn="ctr"/>
                      <a:r>
                        <a:rPr lang="en-US" sz="1400" dirty="0">
                          <a:solidFill>
                            <a:srgbClr val="2D3436"/>
                          </a:solidFill>
                          <a:latin typeface="Liter" pitchFamily="34" charset="0"/>
                          <a:ea typeface="Liter" pitchFamily="34" charset="-122"/>
                          <a:cs typeface="Liter" pitchFamily="34" charset="-120"/>
                        </a:rPr>
                        <a:t>3 tahun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c>
                  <a:txBody>
                    <a:bodyPr/>
                    <a:lstStyle/>
                    <a:p>
                      <a:pPr algn="ctr"/>
                      <a:r>
                        <a:rPr lang="en-US" sz="1400" dirty="0">
                          <a:solidFill>
                            <a:srgbClr val="2D3436"/>
                          </a:solidFill>
                          <a:latin typeface="Liter" pitchFamily="34" charset="0"/>
                          <a:ea typeface="Liter" pitchFamily="34" charset="-122"/>
                          <a:cs typeface="Liter" pitchFamily="34" charset="-120"/>
                        </a:rPr>
                        <a:t>≥ dmf 4</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c>
                  <a:txBody>
                    <a:bodyPr/>
                    <a:lstStyle/>
                    <a:p>
                      <a:pPr algn="ctr"/>
                      <a:r>
                        <a:rPr lang="en-US" sz="1400" dirty="0">
                          <a:solidFill>
                            <a:srgbClr val="2D3436"/>
                          </a:solidFill>
                          <a:latin typeface="Liter" pitchFamily="34" charset="0"/>
                          <a:ea typeface="Liter" pitchFamily="34" charset="-122"/>
                          <a:cs typeface="Liter" pitchFamily="34" charset="-120"/>
                        </a:rPr>
                        <a:t>ECC Teruk</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r>
              <a:tr h="635000">
                <a:tc>
                  <a:txBody>
                    <a:bodyPr/>
                    <a:lstStyle/>
                    <a:p>
                      <a:pPr algn="ctr"/>
                      <a:r>
                        <a:rPr lang="en-US" sz="1400" dirty="0">
                          <a:solidFill>
                            <a:srgbClr val="2D3436"/>
                          </a:solidFill>
                          <a:latin typeface="Liter" pitchFamily="34" charset="0"/>
                          <a:ea typeface="Liter" pitchFamily="34" charset="-122"/>
                          <a:cs typeface="Liter" pitchFamily="34" charset="-120"/>
                        </a:rPr>
                        <a:t>4 tahun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 dmf 5</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c>
                  <a:txBody>
                    <a:bodyPr/>
                    <a:lstStyle/>
                    <a:p>
                      <a:pPr algn="ctr"/>
                      <a:r>
                        <a:rPr lang="en-US" sz="1400" dirty="0">
                          <a:solidFill>
                            <a:srgbClr val="2D3436"/>
                          </a:solidFill>
                          <a:latin typeface="Liter" pitchFamily="34" charset="0"/>
                          <a:ea typeface="Liter" pitchFamily="34" charset="-122"/>
                          <a:cs typeface="Liter" pitchFamily="34" charset="-120"/>
                        </a:rPr>
                        <a:t>ECC Teruk</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FFFFF"/>
                    </a:solidFill>
                  </a:tcPr>
                </a:tc>
              </a:tr>
              <a:tr h="635000">
                <a:tc>
                  <a:txBody>
                    <a:bodyPr/>
                    <a:lstStyle/>
                    <a:p>
                      <a:pPr algn="ctr"/>
                      <a:r>
                        <a:rPr lang="en-US" sz="1400" dirty="0">
                          <a:solidFill>
                            <a:srgbClr val="2D3436"/>
                          </a:solidFill>
                          <a:latin typeface="Liter" pitchFamily="34" charset="0"/>
                          <a:ea typeface="Liter" pitchFamily="34" charset="-122"/>
                          <a:cs typeface="Liter" pitchFamily="34" charset="-120"/>
                        </a:rPr>
                        <a:t>5 tahun</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c>
                  <a:txBody>
                    <a:bodyPr/>
                    <a:lstStyle/>
                    <a:p>
                      <a:pPr algn="ctr"/>
                      <a:r>
                        <a:rPr lang="en-US" sz="1400" dirty="0">
                          <a:solidFill>
                            <a:srgbClr val="2D3436"/>
                          </a:solidFill>
                          <a:latin typeface="Liter" pitchFamily="34" charset="0"/>
                          <a:ea typeface="Liter" pitchFamily="34" charset="-122"/>
                          <a:cs typeface="Liter" pitchFamily="34" charset="-120"/>
                        </a:rPr>
                        <a:t>≥ dmf 6</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c>
                  <a:txBody>
                    <a:bodyPr/>
                    <a:lstStyle/>
                    <a:p>
                      <a:pPr algn="ctr"/>
                      <a:r>
                        <a:rPr lang="en-US" sz="1400" dirty="0">
                          <a:solidFill>
                            <a:srgbClr val="2D3436"/>
                          </a:solidFill>
                          <a:latin typeface="Liter" pitchFamily="34" charset="0"/>
                          <a:ea typeface="Liter" pitchFamily="34" charset="-122"/>
                          <a:cs typeface="Liter" pitchFamily="34" charset="-120"/>
                        </a:rPr>
                        <a:t>ECC Teruk</a:t>
                      </a:r>
                      <a:endParaRPr lang="en-US" sz="1400" dirty="0">
                        <a:latin typeface="Liter" charset="0"/>
                        <a:ea typeface="Liter" charset="0"/>
                        <a:cs typeface="Liter" charset="0"/>
                      </a:endParaRPr>
                    </a:p>
                  </a:txBody>
                  <a:tcPr marL="54864" marR="54864" marT="0" marB="0" anchor="ctr">
                    <a:lnL w="12700" cap="flat" cmpd="sng" algn="ctr">
                      <a:solidFill>
                        <a:srgbClr val="E8E2DA"/>
                      </a:solidFill>
                      <a:prstDash val="solid"/>
                      <a:round/>
                      <a:headEnd type="none" w="med" len="med"/>
                      <a:tailEnd type="none" w="med" len="med"/>
                    </a:lnL>
                    <a:lnR w="12700" cap="flat" cmpd="sng" algn="ctr">
                      <a:solidFill>
                        <a:srgbClr val="E8E2DA"/>
                      </a:solidFill>
                      <a:prstDash val="solid"/>
                      <a:round/>
                      <a:headEnd type="none" w="med" len="med"/>
                      <a:tailEnd type="none" w="med" len="med"/>
                    </a:lnR>
                    <a:lnT w="12700" cap="flat" cmpd="sng" algn="ctr">
                      <a:solidFill>
                        <a:srgbClr val="E8E2DA"/>
                      </a:solidFill>
                      <a:prstDash val="solid"/>
                      <a:round/>
                      <a:headEnd type="none" w="med" len="med"/>
                      <a:tailEnd type="none" w="med" len="med"/>
                    </a:lnT>
                    <a:lnB w="12700" cap="flat" cmpd="sng" algn="ctr">
                      <a:solidFill>
                        <a:srgbClr val="E8E2DA"/>
                      </a:solidFill>
                      <a:prstDash val="solid"/>
                      <a:round/>
                      <a:headEnd type="none" w="med" len="med"/>
                      <a:tailEnd type="none" w="med" len="med"/>
                    </a:lnB>
                    <a:solidFill>
                      <a:srgbClr val="F5F1EC"/>
                    </a:solidFill>
                  </a:tcPr>
                </a:tc>
              </a:tr>
            </a:tbl>
          </a:graphicData>
        </a:graphic>
      </p:graphicFrame>
      <p:sp>
        <p:nvSpPr>
          <p:cNvPr id="27" name="Text 24"/>
          <p:cNvSpPr/>
          <p:nvPr/>
        </p:nvSpPr>
        <p:spPr>
          <a:xfrm>
            <a:off x="8128000" y="4800600"/>
            <a:ext cx="7366000" cy="254000"/>
          </a:xfrm>
          <a:prstGeom prst="rect">
            <a:avLst/>
          </a:prstGeom>
          <a:noFill/>
          <a:ln/>
        </p:spPr>
        <p:txBody>
          <a:bodyPr wrap="none" lIns="0" tIns="0" rIns="0" bIns="0" rtlCol="0" anchor="ctr"/>
          <a:lstStyle/>
          <a:p>
            <a:pPr algn="l">
              <a:lnSpc>
                <a:spcPct val="120000"/>
              </a:lnSpc>
            </a:pPr>
            <a:r>
              <a:rPr lang="en-US" sz="1300" dirty="0">
                <a:solidFill>
                  <a:srgbClr val="7F8C8D"/>
                </a:solidFill>
                <a:latin typeface="Liter" pitchFamily="34" charset="0"/>
                <a:ea typeface="Liter" pitchFamily="34" charset="-122"/>
                <a:cs typeface="Liter" pitchFamily="34" charset="-120"/>
              </a:rPr>
              <a:t>Jadual: Kriteria ECC Teruk mengikut Umur (AAPD)</a:t>
            </a:r>
            <a:endParaRPr lang="en-US" sz="1300" dirty="0"/>
          </a:p>
        </p:txBody>
      </p:sp>
      <p:sp>
        <p:nvSpPr>
          <p:cNvPr id="28" name="Text 25"/>
          <p:cNvSpPr/>
          <p:nvPr/>
        </p:nvSpPr>
        <p:spPr>
          <a:xfrm>
            <a:off x="8128000" y="5334000"/>
            <a:ext cx="7366000" cy="1651000"/>
          </a:xfrm>
          <a:prstGeom prst="rect">
            <a:avLst/>
          </a:prstGeom>
          <a:noFill/>
          <a:ln/>
        </p:spPr>
        <p:txBody>
          <a:bodyPr wrap="square" lIns="0" tIns="0" rIns="0" bIns="0" rtlCol="0" anchor="t"/>
          <a:lstStyle/>
          <a:p>
            <a:pPr algn="l">
              <a:lnSpc>
                <a:spcPct val="160000"/>
              </a:lnSpc>
            </a:pPr>
            <a:r>
              <a:rPr lang="en-US" sz="1500" dirty="0">
                <a:solidFill>
                  <a:srgbClr val="2D3436"/>
                </a:solidFill>
                <a:latin typeface="Liter" pitchFamily="34" charset="0"/>
                <a:ea typeface="Liter" pitchFamily="34" charset="-122"/>
                <a:cs typeface="Liter" pitchFamily="34" charset="-120"/>
              </a:rPr>
              <a:t>ECC adalah </a:t>
            </a:r>
            <a:pPr algn="l">
              <a:lnSpc>
                <a:spcPct val="160000"/>
              </a:lnSpc>
            </a:pPr>
            <a:r>
              <a:rPr lang="en-US" sz="1500" b="1" dirty="0">
                <a:solidFill>
                  <a:srgbClr val="2D3436"/>
                </a:solidFill>
                <a:latin typeface="Liter" pitchFamily="34" charset="0"/>
                <a:ea typeface="Liter" pitchFamily="34" charset="-122"/>
                <a:cs typeface="Liter" pitchFamily="34" charset="-120"/>
              </a:rPr>
              <a:t>multifaktorial</a:t>
            </a:r>
            <a:pPr algn="l">
              <a:lnSpc>
                <a:spcPct val="160000"/>
              </a:lnSpc>
            </a:pPr>
            <a:r>
              <a:rPr lang="en-US" sz="1500" dirty="0">
                <a:solidFill>
                  <a:srgbClr val="2D3436"/>
                </a:solidFill>
                <a:latin typeface="Liter" pitchFamily="34" charset="0"/>
                <a:ea typeface="Liter" pitchFamily="34" charset="-122"/>
                <a:cs typeface="Liter" pitchFamily="34" charset="-120"/>
              </a:rPr>
              <a:t> asal usulnya. Gagasan bahawa aetologi utama adalah modaliti penyusuan yang tidak sesuai tidak lagi dapat dipertahankan — oleh itu penggunaan nama </a:t>
            </a:r>
            <a:pPr algn="l">
              <a:lnSpc>
                <a:spcPct val="160000"/>
              </a:lnSpc>
            </a:pPr>
            <a:r>
              <a:rPr lang="en-US" sz="1500" b="1" dirty="0">
                <a:solidFill>
                  <a:srgbClr val="2D3436"/>
                </a:solidFill>
                <a:latin typeface="Liter" pitchFamily="34" charset="0"/>
                <a:ea typeface="Liter" pitchFamily="34" charset="-122"/>
                <a:cs typeface="Liter" pitchFamily="34" charset="-120"/>
              </a:rPr>
              <a:t>ECC</a:t>
            </a:r>
            <a:pPr algn="l">
              <a:lnSpc>
                <a:spcPct val="160000"/>
              </a:lnSpc>
            </a:pPr>
            <a:r>
              <a:rPr lang="en-US" sz="1500" dirty="0">
                <a:solidFill>
                  <a:srgbClr val="2D3436"/>
                </a:solidFill>
                <a:latin typeface="Liter" pitchFamily="34" charset="0"/>
                <a:ea typeface="Liter" pitchFamily="34" charset="-122"/>
                <a:cs typeface="Liter" pitchFamily="34" charset="-120"/>
              </a:rPr>
              <a:t> untuk meningkatkan kesedaran yang sewajarnya.</a:t>
            </a:r>
            <a:endParaRPr lang="en-US" sz="1500" dirty="0"/>
          </a:p>
        </p:txBody>
      </p:sp>
      <p:sp>
        <p:nvSpPr>
          <p:cNvPr id="29" name="Shape 26"/>
          <p:cNvSpPr/>
          <p:nvPr/>
        </p:nvSpPr>
        <p:spPr>
          <a:xfrm>
            <a:off x="762000" y="8763000"/>
            <a:ext cx="14732000" cy="12700"/>
          </a:xfrm>
          <a:prstGeom prst="rect">
            <a:avLst/>
          </a:prstGeom>
          <a:solidFill>
            <a:srgbClr val="E8E2DA"/>
          </a:solidFill>
          <a:ln/>
        </p:spPr>
      </p:sp>
      <p:sp>
        <p:nvSpPr>
          <p:cNvPr id="30" name="Text 27"/>
          <p:cNvSpPr/>
          <p:nvPr/>
        </p:nvSpPr>
        <p:spPr>
          <a:xfrm>
            <a:off x="11176000" y="8826500"/>
            <a:ext cx="4318000" cy="228600"/>
          </a:xfrm>
          <a:prstGeom prst="rect">
            <a:avLst/>
          </a:prstGeom>
          <a:noFill/>
          <a:ln/>
        </p:spPr>
        <p:txBody>
          <a:bodyPr wrap="none" lIns="0" tIns="0" rIns="0" bIns="0" rtlCol="0" anchor="ctr"/>
          <a:lstStyle/>
          <a:p>
            <a:pPr algn="r">
              <a:lnSpc>
                <a:spcPct val="120000"/>
              </a:lnSpc>
            </a:pPr>
            <a:r>
              <a:rPr lang="en-US" sz="1100" dirty="0">
                <a:solidFill>
                  <a:srgbClr val="7F8C8D"/>
                </a:solidFill>
                <a:latin typeface="Liter" pitchFamily="34" charset="0"/>
                <a:ea typeface="Liter" pitchFamily="34" charset="-122"/>
                <a:cs typeface="Liter" pitchFamily="34" charset="-120"/>
              </a:rPr>
              <a:t>Klinik Pergigian Dato Keramat | CPG ECC</a:t>
            </a:r>
            <a:endParaRPr lang="en-US" sz="1100" dirty="0"/>
          </a:p>
        </p:txBody>
      </p:sp>
      <p:pic>
        <p:nvPicPr>
          <p:cNvPr id="31" name="Image 0" descr="https://kimi-img.moonshot.cn/pub/slides/okc/badodhkogb7vs/mnt/agents/output/cpg-ecc/images/4_KKM_BusinessToday.png">    </p:cNvPr>
          <p:cNvPicPr>
            <a:picLocks noChangeAspect="1"/>
          </p:cNvPicPr>
          <p:nvPr/>
        </p:nvPicPr>
        <p:blipFill>
          <a:blip r:embed="rId1">
            <a:alphaModFix amt="50000"/>
          </a:blip>
          <a:srcRect l="0" r="0" t="0" b="0"/>
          <a:stretch/>
        </p:blipFill>
        <p:spPr>
          <a:xfrm>
            <a:off x="762000" y="8788400"/>
            <a:ext cx="889000" cy="279400"/>
          </a:xfrm>
          <a:prstGeom prst="rect">
            <a:avLst/>
          </a:prstGeom>
        </p:spPr>
      </p:pic>
    </p:spTree>
  </p:cSld>
  <p:clrMapOvr>
    <a:masterClrMapping/>
  </p:clrMapOvr>
  <p:transition>
    <p:fade/>
    <p:spd val="med"/>
  </p:transition>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1EC"/>
        </a:solidFill>
      </p:bgPr>
    </p:bg>
    <p:spTree>
      <p:nvGrpSpPr>
        <p:cNvPr id="1" name=""/>
        <p:cNvGrpSpPr/>
        <p:nvPr/>
      </p:nvGrpSpPr>
      <p:grpSpPr>
        <a:xfrm>
          <a:off x="0" y="0"/>
          <a:ext cx="0" cy="0"/>
          <a:chOff x="0" y="0"/>
          <a:chExt cx="0" cy="0"/>
        </a:xfrm>
      </p:grpSpPr>
      <p:sp>
        <p:nvSpPr>
          <p:cNvPr id="2" name="Shape 0"/>
          <p:cNvSpPr/>
          <p:nvPr/>
        </p:nvSpPr>
        <p:spPr>
          <a:xfrm>
            <a:off x="0" y="0"/>
            <a:ext cx="16256000" cy="508000"/>
          </a:xfrm>
          <a:prstGeom prst="rect">
            <a:avLst/>
          </a:prstGeom>
          <a:solidFill>
            <a:srgbClr val="1B4F72"/>
          </a:solidFill>
          <a:ln/>
        </p:spPr>
      </p:sp>
      <p:sp>
        <p:nvSpPr>
          <p:cNvPr id="3" name="Text 1"/>
          <p:cNvSpPr/>
          <p:nvPr/>
        </p:nvSpPr>
        <p:spPr>
          <a:xfrm>
            <a:off x="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PENGENALAN</a:t>
            </a:r>
            <a:endParaRPr lang="en-US" sz="1200" dirty="0"/>
          </a:p>
        </p:txBody>
      </p:sp>
      <p:sp>
        <p:nvSpPr>
          <p:cNvPr id="4" name="Text 2"/>
          <p:cNvSpPr/>
          <p:nvPr/>
        </p:nvSpPr>
        <p:spPr>
          <a:xfrm>
            <a:off x="32512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FAKTOR RISIKO</a:t>
            </a:r>
            <a:endParaRPr lang="en-US" sz="1200" dirty="0"/>
          </a:p>
        </p:txBody>
      </p:sp>
      <p:sp>
        <p:nvSpPr>
          <p:cNvPr id="5" name="Text 3"/>
          <p:cNvSpPr/>
          <p:nvPr/>
        </p:nvSpPr>
        <p:spPr>
          <a:xfrm>
            <a:off x="65024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PEMERIKSAAN</a:t>
            </a:r>
            <a:endParaRPr lang="en-US" sz="1200" dirty="0"/>
          </a:p>
        </p:txBody>
      </p:sp>
      <p:sp>
        <p:nvSpPr>
          <p:cNvPr id="6" name="Text 4"/>
          <p:cNvSpPr/>
          <p:nvPr/>
        </p:nvSpPr>
        <p:spPr>
          <a:xfrm>
            <a:off x="97536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PENCEGAHAN</a:t>
            </a:r>
            <a:endParaRPr lang="en-US" sz="1200" dirty="0"/>
          </a:p>
        </p:txBody>
      </p:sp>
      <p:sp>
        <p:nvSpPr>
          <p:cNvPr id="7" name="Text 5"/>
          <p:cNvSpPr/>
          <p:nvPr/>
        </p:nvSpPr>
        <p:spPr>
          <a:xfrm>
            <a:off x="130048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RAWATAN</a:t>
            </a:r>
            <a:endParaRPr lang="en-US" sz="1200" dirty="0"/>
          </a:p>
        </p:txBody>
      </p:sp>
      <p:sp>
        <p:nvSpPr>
          <p:cNvPr id="8" name="Shape 6"/>
          <p:cNvSpPr/>
          <p:nvPr/>
        </p:nvSpPr>
        <p:spPr>
          <a:xfrm>
            <a:off x="0" y="508000"/>
            <a:ext cx="3251200" cy="38100"/>
          </a:xfrm>
          <a:prstGeom prst="rect">
            <a:avLst/>
          </a:prstGeom>
          <a:solidFill>
            <a:srgbClr val="C67A3C"/>
          </a:solidFill>
          <a:ln/>
        </p:spPr>
      </p:sp>
      <p:sp>
        <p:nvSpPr>
          <p:cNvPr id="9" name="Text 7"/>
          <p:cNvSpPr/>
          <p:nvPr/>
        </p:nvSpPr>
        <p:spPr>
          <a:xfrm>
            <a:off x="762000" y="698500"/>
            <a:ext cx="8890000" cy="482600"/>
          </a:xfrm>
          <a:prstGeom prst="rect">
            <a:avLst/>
          </a:prstGeom>
          <a:noFill/>
          <a:ln/>
        </p:spPr>
        <p:txBody>
          <a:bodyPr wrap="none" lIns="0" tIns="0" rIns="0" bIns="0" rtlCol="0" anchor="ctr"/>
          <a:lstStyle/>
          <a:p>
            <a:pPr algn="l">
              <a:lnSpc>
                <a:spcPct val="120000"/>
              </a:lnSpc>
            </a:pPr>
            <a:r>
              <a:rPr lang="en-US" sz="2800" dirty="0">
                <a:solidFill>
                  <a:srgbClr val="1B4F72"/>
                </a:solidFill>
                <a:latin typeface="Liter" pitchFamily="34" charset="0"/>
                <a:ea typeface="Liter" pitchFamily="34" charset="-122"/>
                <a:cs typeface="Liter" pitchFamily="34" charset="-120"/>
              </a:rPr>
              <a:t>Persembahan Klinikal ECC</a:t>
            </a:r>
            <a:endParaRPr lang="en-US" sz="2800" dirty="0"/>
          </a:p>
        </p:txBody>
      </p:sp>
      <p:sp>
        <p:nvSpPr>
          <p:cNvPr id="10" name="Shape 8"/>
          <p:cNvSpPr/>
          <p:nvPr/>
        </p:nvSpPr>
        <p:spPr>
          <a:xfrm>
            <a:off x="762000" y="1231900"/>
            <a:ext cx="635000" cy="38100"/>
          </a:xfrm>
          <a:prstGeom prst="rect">
            <a:avLst/>
          </a:prstGeom>
          <a:solidFill>
            <a:srgbClr val="C67A3C"/>
          </a:solidFill>
          <a:ln/>
        </p:spPr>
      </p:sp>
      <p:sp>
        <p:nvSpPr>
          <p:cNvPr id="11" name="Text 9"/>
          <p:cNvSpPr/>
          <p:nvPr/>
        </p:nvSpPr>
        <p:spPr>
          <a:xfrm>
            <a:off x="762000" y="1498600"/>
            <a:ext cx="5080000" cy="279400"/>
          </a:xfrm>
          <a:prstGeom prst="rect">
            <a:avLst/>
          </a:prstGeom>
          <a:noFill/>
          <a:ln/>
        </p:spPr>
        <p:txBody>
          <a:bodyPr wrap="none" lIns="0" tIns="0" rIns="0" bIns="0" rtlCol="0" anchor="ctr"/>
          <a:lstStyle/>
          <a:p>
            <a:pPr algn="l">
              <a:lnSpc>
                <a:spcPct val="120000"/>
              </a:lnSpc>
            </a:pPr>
            <a:r>
              <a:rPr lang="en-US" sz="1300" spc="200" kern="0" dirty="0">
                <a:solidFill>
                  <a:srgbClr val="C67A3C"/>
                </a:solidFill>
                <a:latin typeface="Quattrocento Sans" pitchFamily="34" charset="0"/>
                <a:ea typeface="Quattrocento Sans" pitchFamily="34" charset="-122"/>
                <a:cs typeface="Quattrocento Sans" pitchFamily="34" charset="-120"/>
              </a:rPr>
              <a:t>PROGRESI ECC / PROGRESSION OF ECC</a:t>
            </a:r>
            <a:endParaRPr lang="en-US" sz="1300" dirty="0"/>
          </a:p>
        </p:txBody>
      </p:sp>
      <p:sp>
        <p:nvSpPr>
          <p:cNvPr id="12" name="Shape 10"/>
          <p:cNvSpPr/>
          <p:nvPr/>
        </p:nvSpPr>
        <p:spPr>
          <a:xfrm>
            <a:off x="762000" y="1968500"/>
            <a:ext cx="4572000" cy="2540000"/>
          </a:xfrm>
          <a:prstGeom prst="roundRect">
            <a:avLst>
              <a:gd name="adj" fmla="val 6000"/>
            </a:avLst>
          </a:prstGeom>
          <a:solidFill>
            <a:srgbClr val="FFFFFF"/>
          </a:solidFill>
          <a:ln/>
          <a:effectLst>
            <a:outerShdw sx="100000" sy="100000" kx="0" ky="0" algn="bl" rotWithShape="0" blurRad="101600" dist="25400" dir="5400000">
              <a:srgbClr val="000000">
                <a:alpha val="3137"/>
              </a:srgbClr>
            </a:outerShdw>
          </a:effectLst>
        </p:spPr>
      </p:sp>
      <p:sp>
        <p:nvSpPr>
          <p:cNvPr id="13" name="Shape 11"/>
          <p:cNvSpPr/>
          <p:nvPr/>
        </p:nvSpPr>
        <p:spPr>
          <a:xfrm>
            <a:off x="1016000" y="2159000"/>
            <a:ext cx="457200" cy="457200"/>
          </a:xfrm>
          <a:prstGeom prst="ellipse">
            <a:avLst/>
          </a:prstGeom>
          <a:solidFill>
            <a:srgbClr val="1B4F72"/>
          </a:solidFill>
          <a:ln/>
        </p:spPr>
      </p:sp>
      <p:sp>
        <p:nvSpPr>
          <p:cNvPr id="14" name="Text 12"/>
          <p:cNvSpPr/>
          <p:nvPr/>
        </p:nvSpPr>
        <p:spPr>
          <a:xfrm>
            <a:off x="1016000" y="2159000"/>
            <a:ext cx="457200" cy="457200"/>
          </a:xfrm>
          <a:prstGeom prst="rect">
            <a:avLst/>
          </a:prstGeom>
          <a:noFill/>
          <a:ln/>
        </p:spPr>
        <p:txBody>
          <a:bodyPr wrap="none" lIns="0" tIns="0" rIns="0" bIns="0" rtlCol="0" anchor="ctr"/>
          <a:lstStyle/>
          <a:p>
            <a:pPr algn="ctr">
              <a:lnSpc>
                <a:spcPct val="120000"/>
              </a:lnSpc>
            </a:pPr>
            <a:r>
              <a:rPr lang="en-US" sz="1600" dirty="0">
                <a:solidFill>
                  <a:srgbClr val="FFFFFF"/>
                </a:solidFill>
                <a:latin typeface="Liter" pitchFamily="34" charset="0"/>
                <a:ea typeface="Liter" pitchFamily="34" charset="-122"/>
                <a:cs typeface="Liter" pitchFamily="34" charset="-120"/>
              </a:rPr>
              <a:t>1</a:t>
            </a:r>
            <a:endParaRPr lang="en-US" sz="1600" dirty="0"/>
          </a:p>
        </p:txBody>
      </p:sp>
      <p:sp>
        <p:nvSpPr>
          <p:cNvPr id="15" name="Text 13"/>
          <p:cNvSpPr/>
          <p:nvPr/>
        </p:nvSpPr>
        <p:spPr>
          <a:xfrm>
            <a:off x="1625600" y="2159000"/>
            <a:ext cx="3429000" cy="457200"/>
          </a:xfrm>
          <a:prstGeom prst="rect">
            <a:avLst/>
          </a:prstGeom>
          <a:noFill/>
          <a:ln/>
        </p:spPr>
        <p:txBody>
          <a:bodyPr wrap="none" lIns="0" tIns="0" rIns="0" bIns="0" rtlCol="0" anchor="ctr"/>
          <a:lstStyle/>
          <a:p>
            <a:pPr algn="l">
              <a:lnSpc>
                <a:spcPct val="120000"/>
              </a:lnSpc>
            </a:pPr>
            <a:r>
              <a:rPr lang="en-US" sz="1700" b="1" dirty="0">
                <a:solidFill>
                  <a:srgbClr val="1B4F72"/>
                </a:solidFill>
                <a:latin typeface="Liter" pitchFamily="34" charset="0"/>
                <a:ea typeface="Liter" pitchFamily="34" charset="-122"/>
                <a:cs typeface="Liter" pitchFamily="34" charset="-120"/>
              </a:rPr>
              <a:t>Tahap Awal / Early Stage</a:t>
            </a:r>
            <a:endParaRPr lang="en-US" sz="1700" dirty="0"/>
          </a:p>
        </p:txBody>
      </p:sp>
      <p:sp>
        <p:nvSpPr>
          <p:cNvPr id="16" name="Text 14"/>
          <p:cNvSpPr/>
          <p:nvPr/>
        </p:nvSpPr>
        <p:spPr>
          <a:xfrm>
            <a:off x="1016000" y="2768600"/>
            <a:ext cx="4064000" cy="1524000"/>
          </a:xfrm>
          <a:prstGeom prst="rect">
            <a:avLst/>
          </a:prstGeom>
          <a:noFill/>
          <a:ln/>
        </p:spPr>
        <p:txBody>
          <a:bodyPr wrap="square" lIns="0" tIns="0" rIns="0" bIns="0" rtlCol="0" anchor="t"/>
          <a:lstStyle/>
          <a:p>
            <a:pPr algn="l">
              <a:lnSpc>
                <a:spcPct val="160000"/>
              </a:lnSpc>
            </a:pPr>
            <a:r>
              <a:rPr lang="en-US" sz="1500" b="1" dirty="0">
                <a:solidFill>
                  <a:srgbClr val="2D3436"/>
                </a:solidFill>
                <a:latin typeface="Liter" pitchFamily="34" charset="0"/>
                <a:ea typeface="Liter" pitchFamily="34" charset="-122"/>
                <a:cs typeface="Liter" pitchFamily="34" charset="-120"/>
              </a:rPr>
              <a:t>Plak glutinus lembut</a:t>
            </a:r>
            <a:pPr algn="l">
              <a:lnSpc>
                <a:spcPct val="160000"/>
              </a:lnSpc>
            </a:pPr>
            <a:r>
              <a:rPr lang="en-US" sz="1500" dirty="0">
                <a:solidFill>
                  <a:srgbClr val="2D3436"/>
                </a:solidFill>
                <a:latin typeface="Liter" pitchFamily="34" charset="0"/>
                <a:ea typeface="Liter" pitchFamily="34" charset="-122"/>
                <a:cs typeface="Liter" pitchFamily="34" charset="-120"/>
              </a:rPr>
              <a:t> terkumpul di margin gingiva. Tanda putih atau coklat dekalsifikasi di bawah plak — tanda pertama demineralisasi enamel.</a:t>
            </a:r>
            <a:endParaRPr lang="en-US" sz="1500" dirty="0"/>
          </a:p>
        </p:txBody>
      </p:sp>
      <p:sp>
        <p:nvSpPr>
          <p:cNvPr id="17" name="Shape 15"/>
          <p:cNvSpPr/>
          <p:nvPr/>
        </p:nvSpPr>
        <p:spPr>
          <a:xfrm>
            <a:off x="5588000" y="1968500"/>
            <a:ext cx="4572000" cy="2540000"/>
          </a:xfrm>
          <a:prstGeom prst="roundRect">
            <a:avLst>
              <a:gd name="adj" fmla="val 6000"/>
            </a:avLst>
          </a:prstGeom>
          <a:solidFill>
            <a:srgbClr val="FFFFFF"/>
          </a:solidFill>
          <a:ln/>
          <a:effectLst>
            <a:outerShdw sx="100000" sy="100000" kx="0" ky="0" algn="bl" rotWithShape="0" blurRad="101600" dist="25400" dir="5400000">
              <a:srgbClr val="000000">
                <a:alpha val="3137"/>
              </a:srgbClr>
            </a:outerShdw>
          </a:effectLst>
        </p:spPr>
      </p:sp>
      <p:sp>
        <p:nvSpPr>
          <p:cNvPr id="18" name="Shape 16"/>
          <p:cNvSpPr/>
          <p:nvPr/>
        </p:nvSpPr>
        <p:spPr>
          <a:xfrm>
            <a:off x="5842000" y="2159000"/>
            <a:ext cx="457200" cy="457200"/>
          </a:xfrm>
          <a:prstGeom prst="ellipse">
            <a:avLst/>
          </a:prstGeom>
          <a:solidFill>
            <a:srgbClr val="C67A3C"/>
          </a:solidFill>
          <a:ln/>
        </p:spPr>
      </p:sp>
      <p:sp>
        <p:nvSpPr>
          <p:cNvPr id="19" name="Text 17"/>
          <p:cNvSpPr/>
          <p:nvPr/>
        </p:nvSpPr>
        <p:spPr>
          <a:xfrm>
            <a:off x="5842000" y="2159000"/>
            <a:ext cx="457200" cy="457200"/>
          </a:xfrm>
          <a:prstGeom prst="rect">
            <a:avLst/>
          </a:prstGeom>
          <a:noFill/>
          <a:ln/>
        </p:spPr>
        <p:txBody>
          <a:bodyPr wrap="none" lIns="0" tIns="0" rIns="0" bIns="0" rtlCol="0" anchor="ctr"/>
          <a:lstStyle/>
          <a:p>
            <a:pPr algn="ctr">
              <a:lnSpc>
                <a:spcPct val="120000"/>
              </a:lnSpc>
            </a:pPr>
            <a:r>
              <a:rPr lang="en-US" sz="1600" dirty="0">
                <a:solidFill>
                  <a:srgbClr val="FFFFFF"/>
                </a:solidFill>
                <a:latin typeface="Liter" pitchFamily="34" charset="0"/>
                <a:ea typeface="Liter" pitchFamily="34" charset="-122"/>
                <a:cs typeface="Liter" pitchFamily="34" charset="-120"/>
              </a:rPr>
              <a:t>2</a:t>
            </a:r>
            <a:endParaRPr lang="en-US" sz="1600" dirty="0"/>
          </a:p>
        </p:txBody>
      </p:sp>
      <p:sp>
        <p:nvSpPr>
          <p:cNvPr id="20" name="Text 18"/>
          <p:cNvSpPr/>
          <p:nvPr/>
        </p:nvSpPr>
        <p:spPr>
          <a:xfrm>
            <a:off x="6451600" y="2159000"/>
            <a:ext cx="3429000" cy="457200"/>
          </a:xfrm>
          <a:prstGeom prst="rect">
            <a:avLst/>
          </a:prstGeom>
          <a:noFill/>
          <a:ln/>
        </p:spPr>
        <p:txBody>
          <a:bodyPr wrap="none" lIns="0" tIns="0" rIns="0" bIns="0" rtlCol="0" anchor="ctr"/>
          <a:lstStyle/>
          <a:p>
            <a:pPr algn="l">
              <a:lnSpc>
                <a:spcPct val="120000"/>
              </a:lnSpc>
            </a:pPr>
            <a:r>
              <a:rPr lang="en-US" sz="1700" b="1" dirty="0">
                <a:solidFill>
                  <a:srgbClr val="1B4F72"/>
                </a:solidFill>
                <a:latin typeface="Liter" pitchFamily="34" charset="0"/>
                <a:ea typeface="Liter" pitchFamily="34" charset="-122"/>
                <a:cs typeface="Liter" pitchFamily="34" charset="-120"/>
              </a:rPr>
              <a:t>Tahap Progresif</a:t>
            </a:r>
            <a:endParaRPr lang="en-US" sz="1700" dirty="0"/>
          </a:p>
        </p:txBody>
      </p:sp>
      <p:sp>
        <p:nvSpPr>
          <p:cNvPr id="21" name="Text 19"/>
          <p:cNvSpPr/>
          <p:nvPr/>
        </p:nvSpPr>
        <p:spPr>
          <a:xfrm>
            <a:off x="5842000" y="2768600"/>
            <a:ext cx="4064000" cy="1524000"/>
          </a:xfrm>
          <a:prstGeom prst="rect">
            <a:avLst/>
          </a:prstGeom>
          <a:noFill/>
          <a:ln/>
        </p:spPr>
        <p:txBody>
          <a:bodyPr wrap="square" lIns="0" tIns="0" rIns="0" bIns="0" rtlCol="0" anchor="t"/>
          <a:lstStyle/>
          <a:p>
            <a:pPr algn="l">
              <a:lnSpc>
                <a:spcPct val="160000"/>
              </a:lnSpc>
            </a:pPr>
            <a:r>
              <a:rPr lang="en-US" sz="1500" dirty="0">
                <a:solidFill>
                  <a:srgbClr val="2D3436"/>
                </a:solidFill>
                <a:latin typeface="Liter" pitchFamily="34" charset="0"/>
                <a:ea typeface="Liter" pitchFamily="34" charset="-122"/>
                <a:cs typeface="Liter" pitchFamily="34" charset="-120"/>
              </a:rPr>
              <a:t>Tanda putih atau coklat </a:t>
            </a:r>
            <a:pPr algn="l">
              <a:lnSpc>
                <a:spcPct val="160000"/>
              </a:lnSpc>
            </a:pPr>
            <a:r>
              <a:rPr lang="en-US" sz="1500" b="1" dirty="0">
                <a:solidFill>
                  <a:srgbClr val="2D3436"/>
                </a:solidFill>
                <a:latin typeface="Liter" pitchFamily="34" charset="0"/>
                <a:ea typeface="Liter" pitchFamily="34" charset="-122"/>
                <a:cs typeface="Liter" pitchFamily="34" charset="-120"/>
              </a:rPr>
              <a:t>berkembang kepada lesi berkaviti</a:t>
            </a:r>
            <a:pPr algn="l">
              <a:lnSpc>
                <a:spcPct val="160000"/>
              </a:lnSpc>
            </a:pPr>
            <a:r>
              <a:rPr lang="en-US" sz="1500" dirty="0">
                <a:solidFill>
                  <a:srgbClr val="2D3436"/>
                </a:solidFill>
                <a:latin typeface="Liter" pitchFamily="34" charset="0"/>
                <a:ea typeface="Liter" pitchFamily="34" charset="-122"/>
                <a:cs typeface="Liter" pitchFamily="34" charset="-120"/>
              </a:rPr>
              <a:t>. Keruntuhan enamel yang kelihatan dengan perubahan warna meluas di permukaan licin.</a:t>
            </a:r>
            <a:endParaRPr lang="en-US" sz="1500" dirty="0"/>
          </a:p>
        </p:txBody>
      </p:sp>
      <p:sp>
        <p:nvSpPr>
          <p:cNvPr id="22" name="Shape 20"/>
          <p:cNvSpPr/>
          <p:nvPr/>
        </p:nvSpPr>
        <p:spPr>
          <a:xfrm>
            <a:off x="10414000" y="1968500"/>
            <a:ext cx="5080000" cy="2540000"/>
          </a:xfrm>
          <a:prstGeom prst="roundRect">
            <a:avLst>
              <a:gd name="adj" fmla="val 6000"/>
            </a:avLst>
          </a:prstGeom>
          <a:solidFill>
            <a:srgbClr val="1B4F72"/>
          </a:solidFill>
          <a:ln/>
          <a:effectLst>
            <a:outerShdw sx="100000" sy="100000" kx="0" ky="0" algn="bl" rotWithShape="0" blurRad="101600" dist="25400" dir="5400000">
              <a:srgbClr val="000000">
                <a:alpha val="6275"/>
              </a:srgbClr>
            </a:outerShdw>
          </a:effectLst>
        </p:spPr>
      </p:sp>
      <p:sp>
        <p:nvSpPr>
          <p:cNvPr id="23" name="Shape 21"/>
          <p:cNvSpPr/>
          <p:nvPr/>
        </p:nvSpPr>
        <p:spPr>
          <a:xfrm>
            <a:off x="10668000" y="2159000"/>
            <a:ext cx="457200" cy="457200"/>
          </a:xfrm>
          <a:prstGeom prst="ellipse">
            <a:avLst/>
          </a:prstGeom>
          <a:solidFill>
            <a:srgbClr val="C67A3C"/>
          </a:solidFill>
          <a:ln/>
        </p:spPr>
      </p:sp>
      <p:sp>
        <p:nvSpPr>
          <p:cNvPr id="24" name="Text 22"/>
          <p:cNvSpPr/>
          <p:nvPr/>
        </p:nvSpPr>
        <p:spPr>
          <a:xfrm>
            <a:off x="10668000" y="2159000"/>
            <a:ext cx="457200" cy="457200"/>
          </a:xfrm>
          <a:prstGeom prst="rect">
            <a:avLst/>
          </a:prstGeom>
          <a:noFill/>
          <a:ln/>
        </p:spPr>
        <p:txBody>
          <a:bodyPr wrap="none" lIns="0" tIns="0" rIns="0" bIns="0" rtlCol="0" anchor="ctr"/>
          <a:lstStyle/>
          <a:p>
            <a:pPr algn="ctr">
              <a:lnSpc>
                <a:spcPct val="120000"/>
              </a:lnSpc>
            </a:pPr>
            <a:r>
              <a:rPr lang="en-US" sz="1600" dirty="0">
                <a:solidFill>
                  <a:srgbClr val="FFFFFF"/>
                </a:solidFill>
                <a:latin typeface="Liter" pitchFamily="34" charset="0"/>
                <a:ea typeface="Liter" pitchFamily="34" charset="-122"/>
                <a:cs typeface="Liter" pitchFamily="34" charset="-120"/>
              </a:rPr>
              <a:t>3</a:t>
            </a:r>
            <a:endParaRPr lang="en-US" sz="1600" dirty="0"/>
          </a:p>
        </p:txBody>
      </p:sp>
      <p:sp>
        <p:nvSpPr>
          <p:cNvPr id="25" name="Text 23"/>
          <p:cNvSpPr/>
          <p:nvPr/>
        </p:nvSpPr>
        <p:spPr>
          <a:xfrm>
            <a:off x="11277600" y="2159000"/>
            <a:ext cx="3937000" cy="457200"/>
          </a:xfrm>
          <a:prstGeom prst="rect">
            <a:avLst/>
          </a:prstGeom>
          <a:noFill/>
          <a:ln/>
        </p:spPr>
        <p:txBody>
          <a:bodyPr wrap="none" lIns="0" tIns="0" rIns="0" bIns="0" rtlCol="0" anchor="ctr"/>
          <a:lstStyle/>
          <a:p>
            <a:pPr algn="l">
              <a:lnSpc>
                <a:spcPct val="120000"/>
              </a:lnSpc>
            </a:pPr>
            <a:r>
              <a:rPr lang="en-US" sz="1700" b="1" dirty="0">
                <a:solidFill>
                  <a:srgbClr val="FFFFFF"/>
                </a:solidFill>
                <a:latin typeface="Liter" pitchFamily="34" charset="0"/>
                <a:ea typeface="Liter" pitchFamily="34" charset="-122"/>
                <a:cs typeface="Liter" pitchFamily="34" charset="-120"/>
              </a:rPr>
              <a:t>Tahap Lanjut / Advanced</a:t>
            </a:r>
            <a:endParaRPr lang="en-US" sz="1700" dirty="0"/>
          </a:p>
        </p:txBody>
      </p:sp>
      <p:sp>
        <p:nvSpPr>
          <p:cNvPr id="26" name="Text 24"/>
          <p:cNvSpPr/>
          <p:nvPr/>
        </p:nvSpPr>
        <p:spPr>
          <a:xfrm>
            <a:off x="10668000" y="2768600"/>
            <a:ext cx="4572000" cy="1524000"/>
          </a:xfrm>
          <a:prstGeom prst="rect">
            <a:avLst/>
          </a:prstGeom>
          <a:noFill/>
          <a:ln/>
        </p:spPr>
        <p:txBody>
          <a:bodyPr wrap="square" lIns="0" tIns="0" rIns="0" bIns="0" rtlCol="0" anchor="t"/>
          <a:lstStyle/>
          <a:p>
            <a:pPr algn="l">
              <a:lnSpc>
                <a:spcPct val="160000"/>
              </a:lnSpc>
            </a:pPr>
            <a:r>
              <a:rPr lang="en-US" sz="1500" dirty="0">
                <a:solidFill>
                  <a:srgbClr val="FFFFFF"/>
                </a:solidFill>
                <a:latin typeface="Liter" pitchFamily="34" charset="0"/>
                <a:ea typeface="Liter" pitchFamily="34" charset="-122"/>
                <a:cs typeface="Liter" pitchFamily="34" charset="-120"/>
              </a:rPr>
              <a:t>Kaviti meluas melibatkan beberapa gigi. Kemungkinan melibatkan pulpa, kesakitan, dan risiko jangkitan. Memerlukan </a:t>
            </a:r>
            <a:pPr algn="l">
              <a:lnSpc>
                <a:spcPct val="160000"/>
              </a:lnSpc>
            </a:pPr>
            <a:r>
              <a:rPr lang="en-US" sz="1500" b="1" dirty="0">
                <a:solidFill>
                  <a:srgbClr val="FFFFFF"/>
                </a:solidFill>
                <a:latin typeface="Liter" pitchFamily="34" charset="0"/>
                <a:ea typeface="Liter" pitchFamily="34" charset="-122"/>
                <a:cs typeface="Liter" pitchFamily="34" charset="-120"/>
              </a:rPr>
              <a:t>cabutan atau terapi pulpa</a:t>
            </a:r>
            <a:pPr algn="l">
              <a:lnSpc>
                <a:spcPct val="160000"/>
              </a:lnSpc>
            </a:pPr>
            <a:r>
              <a:rPr lang="en-US" sz="1500" dirty="0">
                <a:solidFill>
                  <a:srgbClr val="FFFFFF"/>
                </a:solidFill>
                <a:latin typeface="Liter" pitchFamily="34" charset="0"/>
                <a:ea typeface="Liter" pitchFamily="34" charset="-122"/>
                <a:cs typeface="Liter" pitchFamily="34" charset="-120"/>
              </a:rPr>
              <a:t>.</a:t>
            </a:r>
            <a:endParaRPr lang="en-US" sz="1500" dirty="0"/>
          </a:p>
        </p:txBody>
      </p:sp>
      <p:sp>
        <p:nvSpPr>
          <p:cNvPr id="27" name="Shape 25"/>
          <p:cNvSpPr/>
          <p:nvPr/>
        </p:nvSpPr>
        <p:spPr>
          <a:xfrm>
            <a:off x="5334000" y="3048000"/>
            <a:ext cx="254000" cy="0"/>
          </a:xfrm>
          <a:prstGeom prst="straightConnector1">
            <a:avLst/>
          </a:prstGeom>
          <a:noFill/>
          <a:ln w="25400">
            <a:solidFill>
              <a:srgbClr val="C67A3C"/>
            </a:solidFill>
            <a:prstDash val="solid"/>
            <a:headEnd type="none"/>
            <a:tailEnd type="arrow"/>
          </a:ln>
        </p:spPr>
      </p:sp>
      <p:sp>
        <p:nvSpPr>
          <p:cNvPr id="28" name="Shape 26"/>
          <p:cNvSpPr/>
          <p:nvPr/>
        </p:nvSpPr>
        <p:spPr>
          <a:xfrm>
            <a:off x="10160000" y="3048000"/>
            <a:ext cx="254000" cy="0"/>
          </a:xfrm>
          <a:prstGeom prst="straightConnector1">
            <a:avLst/>
          </a:prstGeom>
          <a:noFill/>
          <a:ln w="25400">
            <a:solidFill>
              <a:srgbClr val="C67A3C"/>
            </a:solidFill>
            <a:prstDash val="solid"/>
            <a:headEnd type="none"/>
            <a:tailEnd type="arrow"/>
          </a:ln>
        </p:spPr>
      </p:sp>
      <p:sp>
        <p:nvSpPr>
          <p:cNvPr id="29" name="Shape 27"/>
          <p:cNvSpPr/>
          <p:nvPr/>
        </p:nvSpPr>
        <p:spPr>
          <a:xfrm>
            <a:off x="762000" y="4889500"/>
            <a:ext cx="14732000" cy="3302000"/>
          </a:xfrm>
          <a:prstGeom prst="roundRect">
            <a:avLst>
              <a:gd name="adj" fmla="val 4000"/>
            </a:avLst>
          </a:prstGeom>
          <a:solidFill>
            <a:srgbClr val="FFFFFF"/>
          </a:solidFill>
          <a:ln/>
          <a:effectLst>
            <a:outerShdw sx="100000" sy="100000" kx="0" ky="0" algn="bl" rotWithShape="0" blurRad="76200" dist="25400" dir="5400000">
              <a:srgbClr val="000000">
                <a:alpha val="2353"/>
              </a:srgbClr>
            </a:outerShdw>
          </a:effectLst>
        </p:spPr>
      </p:sp>
      <p:sp>
        <p:nvSpPr>
          <p:cNvPr id="30" name="Shape 28"/>
          <p:cNvSpPr/>
          <p:nvPr/>
        </p:nvSpPr>
        <p:spPr>
          <a:xfrm>
            <a:off x="762000" y="4889500"/>
            <a:ext cx="63500" cy="3302000"/>
          </a:xfrm>
          <a:prstGeom prst="rect">
            <a:avLst/>
          </a:prstGeom>
          <a:solidFill>
            <a:srgbClr val="1B4F72"/>
          </a:solidFill>
          <a:ln/>
        </p:spPr>
      </p:sp>
      <p:sp>
        <p:nvSpPr>
          <p:cNvPr id="31" name="Shape 29"/>
          <p:cNvSpPr/>
          <p:nvPr/>
        </p:nvSpPr>
        <p:spPr>
          <a:xfrm>
            <a:off x="1041400" y="5080000"/>
            <a:ext cx="304800" cy="304800"/>
          </a:xfrm>
          <a:custGeom>
            <a:avLst/>
            <a:gdLst/>
            <a:ahLst/>
            <a:cxnLst/>
            <a:rect l="l" t="t" r="r" b="b"/>
            <a:pathLst>
              <a:path w="304800" h="304800">
                <a:moveTo>
                  <a:pt x="152400" y="304800"/>
                </a:moveTo>
                <a:cubicBezTo>
                  <a:pt x="236512" y="304800"/>
                  <a:pt x="304800" y="236512"/>
                  <a:pt x="304800" y="152400"/>
                </a:cubicBezTo>
                <a:cubicBezTo>
                  <a:pt x="304800" y="68288"/>
                  <a:pt x="236512" y="0"/>
                  <a:pt x="152400" y="0"/>
                </a:cubicBezTo>
                <a:cubicBezTo>
                  <a:pt x="68288" y="0"/>
                  <a:pt x="0" y="68288"/>
                  <a:pt x="0" y="152400"/>
                </a:cubicBezTo>
                <a:cubicBezTo>
                  <a:pt x="0" y="236512"/>
                  <a:pt x="68288" y="304800"/>
                  <a:pt x="152400" y="304800"/>
                </a:cubicBezTo>
                <a:close/>
                <a:moveTo>
                  <a:pt x="133350" y="95250"/>
                </a:moveTo>
                <a:cubicBezTo>
                  <a:pt x="133350" y="84736"/>
                  <a:pt x="141886" y="76200"/>
                  <a:pt x="152400" y="76200"/>
                </a:cubicBezTo>
                <a:cubicBezTo>
                  <a:pt x="162914" y="76200"/>
                  <a:pt x="171450" y="84736"/>
                  <a:pt x="171450" y="95250"/>
                </a:cubicBezTo>
                <a:cubicBezTo>
                  <a:pt x="171450" y="105764"/>
                  <a:pt x="162914" y="114300"/>
                  <a:pt x="152400" y="114300"/>
                </a:cubicBezTo>
                <a:cubicBezTo>
                  <a:pt x="141886" y="114300"/>
                  <a:pt x="133350" y="105764"/>
                  <a:pt x="133350" y="95250"/>
                </a:cubicBezTo>
                <a:close/>
                <a:moveTo>
                  <a:pt x="128588" y="133350"/>
                </a:moveTo>
                <a:lnTo>
                  <a:pt x="157163" y="133350"/>
                </a:lnTo>
                <a:cubicBezTo>
                  <a:pt x="165080" y="133350"/>
                  <a:pt x="171450" y="139720"/>
                  <a:pt x="171450" y="147638"/>
                </a:cubicBezTo>
                <a:lnTo>
                  <a:pt x="171450" y="200025"/>
                </a:lnTo>
                <a:lnTo>
                  <a:pt x="176212" y="200025"/>
                </a:lnTo>
                <a:cubicBezTo>
                  <a:pt x="184130" y="200025"/>
                  <a:pt x="190500" y="206395"/>
                  <a:pt x="190500" y="214313"/>
                </a:cubicBezTo>
                <a:cubicBezTo>
                  <a:pt x="190500" y="222230"/>
                  <a:pt x="184130" y="228600"/>
                  <a:pt x="176212" y="228600"/>
                </a:cubicBezTo>
                <a:lnTo>
                  <a:pt x="128588" y="228600"/>
                </a:lnTo>
                <a:cubicBezTo>
                  <a:pt x="120670" y="228600"/>
                  <a:pt x="114300" y="222230"/>
                  <a:pt x="114300" y="214313"/>
                </a:cubicBezTo>
                <a:cubicBezTo>
                  <a:pt x="114300" y="206395"/>
                  <a:pt x="120670" y="200025"/>
                  <a:pt x="128588" y="200025"/>
                </a:cubicBezTo>
                <a:lnTo>
                  <a:pt x="142875" y="200025"/>
                </a:lnTo>
                <a:lnTo>
                  <a:pt x="142875" y="161925"/>
                </a:lnTo>
                <a:lnTo>
                  <a:pt x="128588" y="161925"/>
                </a:lnTo>
                <a:cubicBezTo>
                  <a:pt x="120670" y="161925"/>
                  <a:pt x="114300" y="155555"/>
                  <a:pt x="114300" y="147638"/>
                </a:cubicBezTo>
                <a:cubicBezTo>
                  <a:pt x="114300" y="139720"/>
                  <a:pt x="120670" y="133350"/>
                  <a:pt x="128588" y="133350"/>
                </a:cubicBezTo>
                <a:close/>
              </a:path>
            </a:pathLst>
          </a:custGeom>
          <a:solidFill>
            <a:srgbClr val="1B4F72"/>
          </a:solidFill>
          <a:ln/>
        </p:spPr>
      </p:sp>
      <p:sp>
        <p:nvSpPr>
          <p:cNvPr id="32" name="Text 30"/>
          <p:cNvSpPr/>
          <p:nvPr/>
        </p:nvSpPr>
        <p:spPr>
          <a:xfrm>
            <a:off x="1473200" y="5054600"/>
            <a:ext cx="5080000" cy="355600"/>
          </a:xfrm>
          <a:prstGeom prst="rect">
            <a:avLst/>
          </a:prstGeom>
          <a:noFill/>
          <a:ln/>
        </p:spPr>
        <p:txBody>
          <a:bodyPr wrap="none" lIns="0" tIns="0" rIns="0" bIns="0" rtlCol="0" anchor="ctr"/>
          <a:lstStyle/>
          <a:p>
            <a:pPr algn="l">
              <a:lnSpc>
                <a:spcPct val="120000"/>
              </a:lnSpc>
            </a:pPr>
            <a:r>
              <a:rPr lang="en-US" sz="1700" b="1" dirty="0">
                <a:solidFill>
                  <a:srgbClr val="1B4F72"/>
                </a:solidFill>
                <a:latin typeface="Liter" pitchFamily="34" charset="0"/>
                <a:ea typeface="Liter" pitchFamily="34" charset="-122"/>
                <a:cs typeface="Liter" pitchFamily="34" charset="-120"/>
              </a:rPr>
              <a:t>Nota Klinikal / Clinical Note</a:t>
            </a:r>
            <a:endParaRPr lang="en-US" sz="1700" dirty="0"/>
          </a:p>
        </p:txBody>
      </p:sp>
      <p:sp>
        <p:nvSpPr>
          <p:cNvPr id="33" name="Text 31"/>
          <p:cNvSpPr/>
          <p:nvPr/>
        </p:nvSpPr>
        <p:spPr>
          <a:xfrm>
            <a:off x="1041400" y="5524500"/>
            <a:ext cx="14173200" cy="2476500"/>
          </a:xfrm>
          <a:prstGeom prst="rect">
            <a:avLst/>
          </a:prstGeom>
          <a:noFill/>
          <a:ln/>
        </p:spPr>
        <p:txBody>
          <a:bodyPr wrap="square" lIns="0" tIns="0" rIns="0" bIns="0" rtlCol="0" anchor="t"/>
          <a:lstStyle/>
          <a:p>
            <a:pPr algn="l">
              <a:lnSpc>
                <a:spcPct val="165000"/>
              </a:lnSpc>
            </a:pPr>
            <a:r>
              <a:rPr lang="en-US" sz="1500" dirty="0">
                <a:solidFill>
                  <a:srgbClr val="2D3436"/>
                </a:solidFill>
                <a:latin typeface="Liter" pitchFamily="34" charset="0"/>
                <a:ea typeface="Liter" pitchFamily="34" charset="-122"/>
                <a:cs typeface="Liter" pitchFamily="34" charset="-120"/>
              </a:rPr>
              <a:t>Karies kanak-kanak awal, dahulunya dirujuk sebagai nursing bottle caries atau baby bottle tooth decay, merupakan </a:t>
            </a:r>
            <a:pPr algn="l">
              <a:lnSpc>
                <a:spcPct val="165000"/>
              </a:lnSpc>
            </a:pPr>
            <a:r>
              <a:rPr lang="en-US" sz="1500" b="1" dirty="0">
                <a:solidFill>
                  <a:srgbClr val="2D3436"/>
                </a:solidFill>
                <a:latin typeface="Liter" pitchFamily="34" charset="0"/>
                <a:ea typeface="Liter" pitchFamily="34" charset="-122"/>
                <a:cs typeface="Liter" pitchFamily="34" charset="-120"/>
              </a:rPr>
              <a:t>penyakit kronik kanak-kanak</a:t>
            </a:r>
            <a:pPr algn="l">
              <a:lnSpc>
                <a:spcPct val="165000"/>
              </a:lnSpc>
            </a:pPr>
            <a:r>
              <a:rPr lang="en-US" sz="1500" dirty="0">
                <a:solidFill>
                  <a:srgbClr val="2D3436"/>
                </a:solidFill>
                <a:latin typeface="Liter" pitchFamily="34" charset="0"/>
                <a:ea typeface="Liter" pitchFamily="34" charset="-122"/>
                <a:cs typeface="Liter" pitchFamily="34" charset="-120"/>
              </a:rPr>
              <a:t> yang signifikan. Ia multifaktorial asal usulnya, dan gagasan bahawa aetologi utama adalah modaliti penyusuan yang tidak sesuai tidak lagi dapat dipertahankan — oleh itu penggunaan nama ECC.</a:t>
            </a:r>
            <a:endParaRPr lang="en-US" sz="1500" dirty="0"/>
          </a:p>
          <a:p>
            <a:pPr algn="l">
              <a:lnSpc>
                <a:spcPct val="165000"/>
              </a:lnSpc>
              <a:spcBef>
                <a:spcPts val="800"/>
              </a:spcBef>
            </a:pPr>
            <a:r>
              <a:rPr lang="en-US" sz="1500" dirty="0">
                <a:solidFill>
                  <a:srgbClr val="2D3436"/>
                </a:solidFill>
                <a:latin typeface="Liter" pitchFamily="34" charset="0"/>
                <a:ea typeface="Liter" pitchFamily="34" charset="-122"/>
                <a:cs typeface="Liter" pitchFamily="34" charset="-120"/>
              </a:rPr>
              <a:t>ECC biasanya menjejaskan </a:t>
            </a:r>
            <a:pPr algn="l">
              <a:lnSpc>
                <a:spcPct val="165000"/>
              </a:lnSpc>
              <a:spcBef>
                <a:spcPts val="800"/>
              </a:spcBef>
            </a:pPr>
            <a:r>
              <a:rPr lang="en-US" sz="1500" b="1" dirty="0">
                <a:solidFill>
                  <a:srgbClr val="2D3436"/>
                </a:solidFill>
                <a:latin typeface="Liter" pitchFamily="34" charset="0"/>
                <a:ea typeface="Liter" pitchFamily="34" charset="-122"/>
                <a:cs typeface="Liter" pitchFamily="34" charset="-120"/>
              </a:rPr>
              <a:t>gigi hadapan atas susu</a:t>
            </a:r>
            <a:pPr algn="l">
              <a:lnSpc>
                <a:spcPct val="165000"/>
              </a:lnSpc>
              <a:spcBef>
                <a:spcPts val="800"/>
              </a:spcBef>
            </a:pPr>
            <a:r>
              <a:rPr lang="en-US" sz="1500" dirty="0">
                <a:solidFill>
                  <a:srgbClr val="2D3436"/>
                </a:solidFill>
                <a:latin typeface="Liter" pitchFamily="34" charset="0"/>
                <a:ea typeface="Liter" pitchFamily="34" charset="-122"/>
                <a:cs typeface="Liter" pitchFamily="34" charset="-120"/>
              </a:rPr>
              <a:t> terlebih dahulu, dengan melibatkan permukaan licin sebagai ciri khas. Gigi insisor bawah sering terlepas kerana perlindungan lidah. Keadaan ini boleh berkembang pantas dalam bulan selepas gigi tumbuh dan memerlukan intervensi awal.</a:t>
            </a:r>
            <a:endParaRPr lang="en-US" sz="1500" dirty="0"/>
          </a:p>
        </p:txBody>
      </p:sp>
      <p:sp>
        <p:nvSpPr>
          <p:cNvPr id="34" name="Shape 32"/>
          <p:cNvSpPr/>
          <p:nvPr/>
        </p:nvSpPr>
        <p:spPr>
          <a:xfrm>
            <a:off x="762000" y="8763000"/>
            <a:ext cx="14732000" cy="12700"/>
          </a:xfrm>
          <a:prstGeom prst="rect">
            <a:avLst/>
          </a:prstGeom>
          <a:solidFill>
            <a:srgbClr val="E8E2DA"/>
          </a:solidFill>
          <a:ln/>
        </p:spPr>
      </p:sp>
      <p:sp>
        <p:nvSpPr>
          <p:cNvPr id="35" name="Text 33"/>
          <p:cNvSpPr/>
          <p:nvPr/>
        </p:nvSpPr>
        <p:spPr>
          <a:xfrm>
            <a:off x="11176000" y="8826500"/>
            <a:ext cx="4318000" cy="228600"/>
          </a:xfrm>
          <a:prstGeom prst="rect">
            <a:avLst/>
          </a:prstGeom>
          <a:noFill/>
          <a:ln/>
        </p:spPr>
        <p:txBody>
          <a:bodyPr wrap="none" lIns="0" tIns="0" rIns="0" bIns="0" rtlCol="0" anchor="ctr"/>
          <a:lstStyle/>
          <a:p>
            <a:pPr algn="r">
              <a:lnSpc>
                <a:spcPct val="120000"/>
              </a:lnSpc>
            </a:pPr>
            <a:r>
              <a:rPr lang="en-US" sz="1100" dirty="0">
                <a:solidFill>
                  <a:srgbClr val="7F8C8D"/>
                </a:solidFill>
                <a:latin typeface="Liter" pitchFamily="34" charset="0"/>
                <a:ea typeface="Liter" pitchFamily="34" charset="-122"/>
                <a:cs typeface="Liter" pitchFamily="34" charset="-120"/>
              </a:rPr>
              <a:t>Klinik Pergigian Dato Keramat | CPG ECC</a:t>
            </a:r>
            <a:endParaRPr lang="en-US" sz="1100" dirty="0"/>
          </a:p>
        </p:txBody>
      </p:sp>
      <p:pic>
        <p:nvPicPr>
          <p:cNvPr id="36" name="Image 0" descr="https://kimi-img.moonshot.cn/pub/slides/okc/badodhkogb7vs/mnt/agents/output/cpg-ecc/images/4_KKM_BusinessToday.png">    </p:cNvPr>
          <p:cNvPicPr>
            <a:picLocks noChangeAspect="1"/>
          </p:cNvPicPr>
          <p:nvPr/>
        </p:nvPicPr>
        <p:blipFill>
          <a:blip r:embed="rId1">
            <a:alphaModFix amt="50000"/>
          </a:blip>
          <a:srcRect l="0" r="0" t="0" b="0"/>
          <a:stretch/>
        </p:blipFill>
        <p:spPr>
          <a:xfrm>
            <a:off x="762000" y="8788400"/>
            <a:ext cx="889000" cy="279400"/>
          </a:xfrm>
          <a:prstGeom prst="rect">
            <a:avLst/>
          </a:prstGeom>
        </p:spPr>
      </p:pic>
    </p:spTree>
  </p:cSld>
  <p:clrMapOvr>
    <a:masterClrMapping/>
  </p:clrMapOvr>
  <p:transition>
    <p:fade/>
    <p:spd val="med"/>
  </p:transition>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1EC"/>
        </a:solidFill>
      </p:bgPr>
    </p:bg>
    <p:spTree>
      <p:nvGrpSpPr>
        <p:cNvPr id="1" name=""/>
        <p:cNvGrpSpPr/>
        <p:nvPr/>
      </p:nvGrpSpPr>
      <p:grpSpPr>
        <a:xfrm>
          <a:off x="0" y="0"/>
          <a:ext cx="0" cy="0"/>
          <a:chOff x="0" y="0"/>
          <a:chExt cx="0" cy="0"/>
        </a:xfrm>
      </p:grpSpPr>
      <p:pic>
        <p:nvPicPr>
          <p:cNvPr id="2" name="Image 0" descr="https://kimi-img.moonshot.cn/pub/slides/okc/badodhkogb7vs/mnt/agents/output/cpg-ecc/images/msian/8_1_400_Malay_Chinese_Indian_Children.png">    </p:cNvPr>
          <p:cNvPicPr>
            <a:picLocks noChangeAspect="1"/>
          </p:cNvPicPr>
          <p:nvPr/>
        </p:nvPicPr>
        <p:blipFill>
          <a:blip r:embed="rId1"/>
          <a:srcRect l="0" r="0" t="0" b="0"/>
          <a:stretch/>
        </p:blipFill>
        <p:spPr>
          <a:xfrm>
            <a:off x="0" y="0"/>
            <a:ext cx="7112000" cy="9144000"/>
          </a:xfrm>
          <a:prstGeom prst="rect">
            <a:avLst/>
          </a:prstGeom>
        </p:spPr>
      </p:pic>
      <p:sp>
        <p:nvSpPr>
          <p:cNvPr id="3" name="Shape 0"/>
          <p:cNvSpPr/>
          <p:nvPr/>
        </p:nvSpPr>
        <p:spPr>
          <a:xfrm>
            <a:off x="0" y="0"/>
            <a:ext cx="7112000" cy="9144000"/>
          </a:xfrm>
          <a:prstGeom prst="rect">
            <a:avLst/>
          </a:prstGeom>
          <a:gradFill rotWithShape="1" flip="none">
            <a:gsLst>
              <a:gs pos="0">
                <a:srgbClr val="1B4F72">
                  <a:alpha val="0"/>
                </a:srgbClr>
              </a:gs>
              <a:gs pos="70000">
                <a:srgbClr val="1B4F72">
                  <a:alpha val="25000"/>
                </a:srgbClr>
              </a:gs>
              <a:gs pos="100000">
                <a:srgbClr val="F5F1EC"/>
              </a:gs>
            </a:gsLst>
            <a:lin ang="0" scaled="1"/>
          </a:gradFill>
          <a:ln/>
        </p:spPr>
      </p:sp>
      <p:sp>
        <p:nvSpPr>
          <p:cNvPr id="4" name="Text 1"/>
          <p:cNvSpPr/>
          <p:nvPr/>
        </p:nvSpPr>
        <p:spPr>
          <a:xfrm>
            <a:off x="7874000" y="2794000"/>
            <a:ext cx="2540000" cy="1143000"/>
          </a:xfrm>
          <a:prstGeom prst="rect">
            <a:avLst/>
          </a:prstGeom>
          <a:noFill/>
          <a:ln/>
        </p:spPr>
        <p:txBody>
          <a:bodyPr wrap="none" lIns="0" tIns="0" rIns="0" bIns="0" rtlCol="0" anchor="ctr"/>
          <a:lstStyle/>
          <a:p>
            <a:pPr algn="l">
              <a:lnSpc>
                <a:spcPct val="120000"/>
              </a:lnSpc>
            </a:pPr>
            <a:r>
              <a:rPr lang="en-US" sz="7200" dirty="0">
                <a:solidFill>
                  <a:srgbClr val="C67A3C"/>
                </a:solidFill>
                <a:latin typeface="Liter" pitchFamily="34" charset="0"/>
                <a:ea typeface="Liter" pitchFamily="34" charset="-122"/>
                <a:cs typeface="Liter" pitchFamily="34" charset="-120"/>
              </a:rPr>
              <a:t>02</a:t>
            </a:r>
            <a:endParaRPr lang="en-US" sz="7200" dirty="0"/>
          </a:p>
        </p:txBody>
      </p:sp>
      <p:sp>
        <p:nvSpPr>
          <p:cNvPr id="5" name="Shape 2"/>
          <p:cNvSpPr/>
          <p:nvPr/>
        </p:nvSpPr>
        <p:spPr>
          <a:xfrm>
            <a:off x="7874000" y="4064000"/>
            <a:ext cx="635000" cy="50800"/>
          </a:xfrm>
          <a:prstGeom prst="rect">
            <a:avLst/>
          </a:prstGeom>
          <a:solidFill>
            <a:srgbClr val="C67A3C"/>
          </a:solidFill>
          <a:ln/>
        </p:spPr>
      </p:sp>
      <p:sp>
        <p:nvSpPr>
          <p:cNvPr id="6" name="Text 3"/>
          <p:cNvSpPr/>
          <p:nvPr/>
        </p:nvSpPr>
        <p:spPr>
          <a:xfrm>
            <a:off x="7874000" y="4318000"/>
            <a:ext cx="8128000" cy="698500"/>
          </a:xfrm>
          <a:prstGeom prst="rect">
            <a:avLst/>
          </a:prstGeom>
          <a:noFill/>
          <a:ln/>
        </p:spPr>
        <p:txBody>
          <a:bodyPr wrap="none" lIns="0" tIns="0" rIns="0" bIns="0" rtlCol="0" anchor="ctr"/>
          <a:lstStyle/>
          <a:p>
            <a:pPr algn="l">
              <a:lnSpc>
                <a:spcPct val="120000"/>
              </a:lnSpc>
            </a:pPr>
            <a:r>
              <a:rPr lang="en-US" sz="3600" spc="200" kern="0" dirty="0">
                <a:solidFill>
                  <a:srgbClr val="1B4F72"/>
                </a:solidFill>
                <a:latin typeface="Quattrocento Sans" pitchFamily="34" charset="0"/>
                <a:ea typeface="Quattrocento Sans" pitchFamily="34" charset="-122"/>
                <a:cs typeface="Quattrocento Sans" pitchFamily="34" charset="-120"/>
              </a:rPr>
              <a:t>FAKTOR RISIKO &amp; PERLINDUNGAN</a:t>
            </a:r>
            <a:endParaRPr lang="en-US" sz="3600" dirty="0"/>
          </a:p>
        </p:txBody>
      </p:sp>
      <p:sp>
        <p:nvSpPr>
          <p:cNvPr id="7" name="Text 4"/>
          <p:cNvSpPr/>
          <p:nvPr/>
        </p:nvSpPr>
        <p:spPr>
          <a:xfrm>
            <a:off x="7874000" y="5143500"/>
            <a:ext cx="7620000" cy="381000"/>
          </a:xfrm>
          <a:prstGeom prst="rect">
            <a:avLst/>
          </a:prstGeom>
          <a:noFill/>
          <a:ln/>
        </p:spPr>
        <p:txBody>
          <a:bodyPr wrap="none" lIns="0" tIns="0" rIns="0" bIns="0" rtlCol="0" anchor="ctr"/>
          <a:lstStyle/>
          <a:p>
            <a:pPr algn="l">
              <a:lnSpc>
                <a:spcPct val="120000"/>
              </a:lnSpc>
            </a:pPr>
            <a:r>
              <a:rPr lang="en-US" sz="2000" dirty="0">
                <a:solidFill>
                  <a:srgbClr val="7F8C8D"/>
                </a:solidFill>
                <a:latin typeface="Liter" pitchFamily="34" charset="0"/>
                <a:ea typeface="Liter" pitchFamily="34" charset="-122"/>
                <a:cs typeface="Liter" pitchFamily="34" charset="-120"/>
              </a:rPr>
              <a:t>Risk &amp; Protective Factors — Punca &amp; Perlindungan ECC</a:t>
            </a:r>
            <a:endParaRPr lang="en-US" sz="2000" dirty="0"/>
          </a:p>
        </p:txBody>
      </p:sp>
      <p:sp>
        <p:nvSpPr>
          <p:cNvPr id="8" name="Shape 5"/>
          <p:cNvSpPr/>
          <p:nvPr/>
        </p:nvSpPr>
        <p:spPr>
          <a:xfrm>
            <a:off x="14986000" y="762000"/>
            <a:ext cx="762000" cy="762000"/>
          </a:xfrm>
          <a:prstGeom prst="rect">
            <a:avLst/>
          </a:prstGeom>
          <a:solidFill>
            <a:srgbClr val="1B4F72">
              <a:alpha val="5098"/>
            </a:srgbClr>
          </a:solidFill>
          <a:ln/>
        </p:spPr>
      </p:sp>
    </p:spTree>
  </p:cSld>
  <p:clrMapOvr>
    <a:masterClrMapping/>
  </p:clrMapOvr>
  <p:transition>
    <p:fade/>
    <p:spd val="med"/>
  </p:transition>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1EC"/>
        </a:solidFill>
      </p:bgPr>
    </p:bg>
    <p:spTree>
      <p:nvGrpSpPr>
        <p:cNvPr id="1" name=""/>
        <p:cNvGrpSpPr/>
        <p:nvPr/>
      </p:nvGrpSpPr>
      <p:grpSpPr>
        <a:xfrm>
          <a:off x="0" y="0"/>
          <a:ext cx="0" cy="0"/>
          <a:chOff x="0" y="0"/>
          <a:chExt cx="0" cy="0"/>
        </a:xfrm>
      </p:grpSpPr>
      <p:sp>
        <p:nvSpPr>
          <p:cNvPr id="2" name="Shape 0"/>
          <p:cNvSpPr/>
          <p:nvPr/>
        </p:nvSpPr>
        <p:spPr>
          <a:xfrm>
            <a:off x="0" y="0"/>
            <a:ext cx="16256000" cy="508000"/>
          </a:xfrm>
          <a:prstGeom prst="rect">
            <a:avLst/>
          </a:prstGeom>
          <a:solidFill>
            <a:srgbClr val="1B4F72"/>
          </a:solidFill>
          <a:ln/>
        </p:spPr>
      </p:sp>
      <p:sp>
        <p:nvSpPr>
          <p:cNvPr id="3" name="Text 1"/>
          <p:cNvSpPr/>
          <p:nvPr/>
        </p:nvSpPr>
        <p:spPr>
          <a:xfrm>
            <a:off x="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PENGENALAN</a:t>
            </a:r>
            <a:endParaRPr lang="en-US" sz="1200" dirty="0"/>
          </a:p>
        </p:txBody>
      </p:sp>
      <p:sp>
        <p:nvSpPr>
          <p:cNvPr id="4" name="Text 2"/>
          <p:cNvSpPr/>
          <p:nvPr/>
        </p:nvSpPr>
        <p:spPr>
          <a:xfrm>
            <a:off x="32512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FAKTOR RISIKO</a:t>
            </a:r>
            <a:endParaRPr lang="en-US" sz="1200" dirty="0"/>
          </a:p>
        </p:txBody>
      </p:sp>
      <p:sp>
        <p:nvSpPr>
          <p:cNvPr id="5" name="Text 3"/>
          <p:cNvSpPr/>
          <p:nvPr/>
        </p:nvSpPr>
        <p:spPr>
          <a:xfrm>
            <a:off x="65024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PEMERIKSAAN</a:t>
            </a:r>
            <a:endParaRPr lang="en-US" sz="1200" dirty="0"/>
          </a:p>
        </p:txBody>
      </p:sp>
      <p:sp>
        <p:nvSpPr>
          <p:cNvPr id="6" name="Text 4"/>
          <p:cNvSpPr/>
          <p:nvPr/>
        </p:nvSpPr>
        <p:spPr>
          <a:xfrm>
            <a:off x="97536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PENCEGAHAN</a:t>
            </a:r>
            <a:endParaRPr lang="en-US" sz="1200" dirty="0"/>
          </a:p>
        </p:txBody>
      </p:sp>
      <p:sp>
        <p:nvSpPr>
          <p:cNvPr id="7" name="Text 5"/>
          <p:cNvSpPr/>
          <p:nvPr/>
        </p:nvSpPr>
        <p:spPr>
          <a:xfrm>
            <a:off x="130048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RAWATAN</a:t>
            </a:r>
            <a:endParaRPr lang="en-US" sz="1200" dirty="0"/>
          </a:p>
        </p:txBody>
      </p:sp>
      <p:sp>
        <p:nvSpPr>
          <p:cNvPr id="8" name="Shape 6"/>
          <p:cNvSpPr/>
          <p:nvPr/>
        </p:nvSpPr>
        <p:spPr>
          <a:xfrm>
            <a:off x="3251200" y="508000"/>
            <a:ext cx="3251200" cy="38100"/>
          </a:xfrm>
          <a:prstGeom prst="rect">
            <a:avLst/>
          </a:prstGeom>
          <a:solidFill>
            <a:srgbClr val="C67A3C"/>
          </a:solidFill>
          <a:ln/>
        </p:spPr>
      </p:sp>
      <p:sp>
        <p:nvSpPr>
          <p:cNvPr id="9" name="Text 7"/>
          <p:cNvSpPr/>
          <p:nvPr/>
        </p:nvSpPr>
        <p:spPr>
          <a:xfrm>
            <a:off x="762000" y="698500"/>
            <a:ext cx="8890000" cy="482600"/>
          </a:xfrm>
          <a:prstGeom prst="rect">
            <a:avLst/>
          </a:prstGeom>
          <a:noFill/>
          <a:ln/>
        </p:spPr>
        <p:txBody>
          <a:bodyPr wrap="none" lIns="0" tIns="0" rIns="0" bIns="0" rtlCol="0" anchor="ctr"/>
          <a:lstStyle/>
          <a:p>
            <a:pPr algn="l">
              <a:lnSpc>
                <a:spcPct val="120000"/>
              </a:lnSpc>
            </a:pPr>
            <a:r>
              <a:rPr lang="en-US" sz="2800" dirty="0">
                <a:solidFill>
                  <a:srgbClr val="1B4F72"/>
                </a:solidFill>
                <a:latin typeface="Liter" pitchFamily="34" charset="0"/>
                <a:ea typeface="Liter" pitchFamily="34" charset="-122"/>
                <a:cs typeface="Liter" pitchFamily="34" charset="-120"/>
              </a:rPr>
              <a:t>Lapan Faktor Risiko Utama ECC</a:t>
            </a:r>
            <a:endParaRPr lang="en-US" sz="2800" dirty="0"/>
          </a:p>
        </p:txBody>
      </p:sp>
      <p:sp>
        <p:nvSpPr>
          <p:cNvPr id="10" name="Shape 8"/>
          <p:cNvSpPr/>
          <p:nvPr/>
        </p:nvSpPr>
        <p:spPr>
          <a:xfrm>
            <a:off x="762000" y="1231900"/>
            <a:ext cx="635000" cy="38100"/>
          </a:xfrm>
          <a:prstGeom prst="rect">
            <a:avLst/>
          </a:prstGeom>
          <a:solidFill>
            <a:srgbClr val="C67A3C"/>
          </a:solidFill>
          <a:ln/>
        </p:spPr>
      </p:sp>
      <p:sp>
        <p:nvSpPr>
          <p:cNvPr id="11" name="Shape 9"/>
          <p:cNvSpPr/>
          <p:nvPr/>
        </p:nvSpPr>
        <p:spPr>
          <a:xfrm>
            <a:off x="762000" y="1498600"/>
            <a:ext cx="3429000" cy="1524000"/>
          </a:xfrm>
          <a:prstGeom prst="roundRect">
            <a:avLst>
              <a:gd name="adj" fmla="val 6000"/>
            </a:avLst>
          </a:prstGeom>
          <a:solidFill>
            <a:srgbClr val="FFFFFF"/>
          </a:solidFill>
          <a:ln/>
          <a:effectLst>
            <a:outerShdw sx="100000" sy="100000" kx="0" ky="0" algn="bl" rotWithShape="0" blurRad="76200" dist="25400" dir="5400000">
              <a:srgbClr val="000000">
                <a:alpha val="3137"/>
              </a:srgbClr>
            </a:outerShdw>
          </a:effectLst>
        </p:spPr>
      </p:sp>
      <p:sp>
        <p:nvSpPr>
          <p:cNvPr id="12" name="Shape 10"/>
          <p:cNvSpPr/>
          <p:nvPr/>
        </p:nvSpPr>
        <p:spPr>
          <a:xfrm>
            <a:off x="990600" y="1676400"/>
            <a:ext cx="355600" cy="355600"/>
          </a:xfrm>
          <a:custGeom>
            <a:avLst/>
            <a:gdLst/>
            <a:ahLst/>
            <a:cxnLst/>
            <a:rect l="l" t="t" r="r" b="b"/>
            <a:pathLst>
              <a:path w="355600" h="355600">
                <a:moveTo>
                  <a:pt x="111125" y="61119"/>
                </a:moveTo>
                <a:cubicBezTo>
                  <a:pt x="111125" y="33520"/>
                  <a:pt x="141001" y="11113"/>
                  <a:pt x="177800" y="11112"/>
                </a:cubicBezTo>
                <a:cubicBezTo>
                  <a:pt x="214599" y="11112"/>
                  <a:pt x="244475" y="33520"/>
                  <a:pt x="244475" y="61119"/>
                </a:cubicBezTo>
                <a:cubicBezTo>
                  <a:pt x="244475" y="88718"/>
                  <a:pt x="214599" y="111125"/>
                  <a:pt x="177800" y="111125"/>
                </a:cubicBezTo>
                <a:cubicBezTo>
                  <a:pt x="141001" y="111125"/>
                  <a:pt x="111125" y="88718"/>
                  <a:pt x="111125" y="61119"/>
                </a:cubicBezTo>
                <a:close/>
                <a:moveTo>
                  <a:pt x="7131" y="100360"/>
                </a:moveTo>
                <a:cubicBezTo>
                  <a:pt x="19169" y="87928"/>
                  <a:pt x="42320" y="85219"/>
                  <a:pt x="58896" y="94248"/>
                </a:cubicBezTo>
                <a:lnTo>
                  <a:pt x="92419" y="112514"/>
                </a:lnTo>
                <a:cubicBezTo>
                  <a:pt x="117237" y="126057"/>
                  <a:pt x="147148" y="133350"/>
                  <a:pt x="177800" y="133350"/>
                </a:cubicBezTo>
                <a:cubicBezTo>
                  <a:pt x="208452" y="133350"/>
                  <a:pt x="238363" y="126057"/>
                  <a:pt x="263181" y="112514"/>
                </a:cubicBezTo>
                <a:lnTo>
                  <a:pt x="296704" y="94178"/>
                </a:lnTo>
                <a:cubicBezTo>
                  <a:pt x="313280" y="85150"/>
                  <a:pt x="336431" y="87928"/>
                  <a:pt x="348469" y="100290"/>
                </a:cubicBezTo>
                <a:cubicBezTo>
                  <a:pt x="360508" y="112653"/>
                  <a:pt x="356804" y="130086"/>
                  <a:pt x="340320" y="139115"/>
                </a:cubicBezTo>
                <a:lnTo>
                  <a:pt x="306798" y="157450"/>
                </a:lnTo>
                <a:cubicBezTo>
                  <a:pt x="294203" y="164326"/>
                  <a:pt x="280776" y="170091"/>
                  <a:pt x="266700" y="174814"/>
                </a:cubicBezTo>
                <a:lnTo>
                  <a:pt x="266700" y="200025"/>
                </a:lnTo>
                <a:lnTo>
                  <a:pt x="88900" y="200025"/>
                </a:lnTo>
                <a:lnTo>
                  <a:pt x="88900" y="174814"/>
                </a:lnTo>
                <a:cubicBezTo>
                  <a:pt x="74824" y="170160"/>
                  <a:pt x="61397" y="164326"/>
                  <a:pt x="48802" y="157450"/>
                </a:cubicBezTo>
                <a:lnTo>
                  <a:pt x="15280" y="139115"/>
                </a:lnTo>
                <a:cubicBezTo>
                  <a:pt x="-1296" y="130086"/>
                  <a:pt x="-4908" y="112722"/>
                  <a:pt x="7131" y="100290"/>
                </a:cubicBezTo>
                <a:close/>
                <a:moveTo>
                  <a:pt x="90289" y="228709"/>
                </a:moveTo>
                <a:lnTo>
                  <a:pt x="146407" y="265519"/>
                </a:lnTo>
                <a:lnTo>
                  <a:pt x="122330" y="291356"/>
                </a:lnTo>
                <a:lnTo>
                  <a:pt x="144833" y="308233"/>
                </a:lnTo>
                <a:cubicBezTo>
                  <a:pt x="159279" y="319068"/>
                  <a:pt x="159279" y="336639"/>
                  <a:pt x="144833" y="347543"/>
                </a:cubicBezTo>
                <a:cubicBezTo>
                  <a:pt x="130387" y="358448"/>
                  <a:pt x="106958" y="358378"/>
                  <a:pt x="92419" y="347543"/>
                </a:cubicBezTo>
                <a:lnTo>
                  <a:pt x="47969" y="314206"/>
                </a:lnTo>
                <a:cubicBezTo>
                  <a:pt x="35190" y="304621"/>
                  <a:pt x="33430" y="289620"/>
                  <a:pt x="43709" y="278576"/>
                </a:cubicBezTo>
                <a:lnTo>
                  <a:pt x="90196" y="228709"/>
                </a:lnTo>
                <a:close/>
                <a:moveTo>
                  <a:pt x="209285" y="265519"/>
                </a:moveTo>
                <a:lnTo>
                  <a:pt x="265404" y="228709"/>
                </a:lnTo>
                <a:lnTo>
                  <a:pt x="311891" y="278576"/>
                </a:lnTo>
                <a:cubicBezTo>
                  <a:pt x="322170" y="289620"/>
                  <a:pt x="320410" y="304621"/>
                  <a:pt x="307724" y="314136"/>
                </a:cubicBezTo>
                <a:lnTo>
                  <a:pt x="263274" y="347474"/>
                </a:lnTo>
                <a:cubicBezTo>
                  <a:pt x="248827" y="358309"/>
                  <a:pt x="225399" y="358309"/>
                  <a:pt x="210860" y="347474"/>
                </a:cubicBezTo>
                <a:cubicBezTo>
                  <a:pt x="196321" y="336639"/>
                  <a:pt x="196413" y="319068"/>
                  <a:pt x="210860" y="308164"/>
                </a:cubicBezTo>
                <a:lnTo>
                  <a:pt x="233363" y="291286"/>
                </a:lnTo>
                <a:lnTo>
                  <a:pt x="209285" y="265450"/>
                </a:lnTo>
                <a:close/>
              </a:path>
            </a:pathLst>
          </a:custGeom>
          <a:solidFill>
            <a:srgbClr val="1B4F72"/>
          </a:solidFill>
          <a:ln/>
        </p:spPr>
      </p:sp>
      <p:sp>
        <p:nvSpPr>
          <p:cNvPr id="13" name="Text 11"/>
          <p:cNvSpPr/>
          <p:nvPr/>
        </p:nvSpPr>
        <p:spPr>
          <a:xfrm>
            <a:off x="1447800" y="1651000"/>
            <a:ext cx="2540000" cy="406400"/>
          </a:xfrm>
          <a:prstGeom prst="rect">
            <a:avLst/>
          </a:prstGeom>
          <a:noFill/>
          <a:ln/>
        </p:spPr>
        <p:txBody>
          <a:bodyPr wrap="none" lIns="0" tIns="0" rIns="0" bIns="0" rtlCol="0" anchor="ctr"/>
          <a:lstStyle/>
          <a:p>
            <a:pPr algn="l">
              <a:lnSpc>
                <a:spcPct val="120000"/>
              </a:lnSpc>
            </a:pPr>
            <a:r>
              <a:rPr lang="en-US" sz="1500" b="1" dirty="0">
                <a:solidFill>
                  <a:srgbClr val="1B4F72"/>
                </a:solidFill>
                <a:latin typeface="Liter" pitchFamily="34" charset="0"/>
                <a:ea typeface="Liter" pitchFamily="34" charset="-122"/>
                <a:cs typeface="Liter" pitchFamily="34" charset="-120"/>
              </a:rPr>
              <a:t>Amalan Penyusuan</a:t>
            </a:r>
            <a:endParaRPr lang="en-US" sz="1500" dirty="0"/>
          </a:p>
        </p:txBody>
      </p:sp>
      <p:sp>
        <p:nvSpPr>
          <p:cNvPr id="14" name="Text 12"/>
          <p:cNvSpPr/>
          <p:nvPr/>
        </p:nvSpPr>
        <p:spPr>
          <a:xfrm>
            <a:off x="990600" y="2108200"/>
            <a:ext cx="2984500" cy="762000"/>
          </a:xfrm>
          <a:prstGeom prst="rect">
            <a:avLst/>
          </a:prstGeom>
          <a:noFill/>
          <a:ln/>
        </p:spPr>
        <p:txBody>
          <a:bodyPr wrap="square" lIns="0" tIns="0" rIns="0" bIns="0" rtlCol="0" anchor="t"/>
          <a:lstStyle/>
          <a:p>
            <a:pPr algn="l">
              <a:lnSpc>
                <a:spcPct val="150000"/>
              </a:lnSpc>
            </a:pPr>
            <a:r>
              <a:rPr lang="en-US" sz="1300" dirty="0">
                <a:solidFill>
                  <a:srgbClr val="2D3436"/>
                </a:solidFill>
                <a:latin typeface="Liter" pitchFamily="34" charset="0"/>
                <a:ea typeface="Liter" pitchFamily="34" charset="-122"/>
                <a:cs typeface="Liter" pitchFamily="34" charset="-120"/>
              </a:rPr>
              <a:t>Feeding practices — breastfeeding &amp; bottle feeding</a:t>
            </a:r>
            <a:endParaRPr lang="en-US" sz="1300" dirty="0"/>
          </a:p>
        </p:txBody>
      </p:sp>
      <p:sp>
        <p:nvSpPr>
          <p:cNvPr id="15" name="Shape 13"/>
          <p:cNvSpPr/>
          <p:nvPr/>
        </p:nvSpPr>
        <p:spPr>
          <a:xfrm>
            <a:off x="4445000" y="1498600"/>
            <a:ext cx="3429000" cy="1524000"/>
          </a:xfrm>
          <a:prstGeom prst="roundRect">
            <a:avLst>
              <a:gd name="adj" fmla="val 6000"/>
            </a:avLst>
          </a:prstGeom>
          <a:solidFill>
            <a:srgbClr val="FFFFFF"/>
          </a:solidFill>
          <a:ln/>
          <a:effectLst>
            <a:outerShdw sx="100000" sy="100000" kx="0" ky="0" algn="bl" rotWithShape="0" blurRad="76200" dist="25400" dir="5400000">
              <a:srgbClr val="000000">
                <a:alpha val="3137"/>
              </a:srgbClr>
            </a:outerShdw>
          </a:effectLst>
        </p:spPr>
      </p:sp>
      <p:sp>
        <p:nvSpPr>
          <p:cNvPr id="16" name="Shape 14"/>
          <p:cNvSpPr/>
          <p:nvPr/>
        </p:nvSpPr>
        <p:spPr>
          <a:xfrm>
            <a:off x="4673600" y="1676400"/>
            <a:ext cx="355600" cy="355600"/>
          </a:xfrm>
          <a:custGeom>
            <a:avLst/>
            <a:gdLst/>
            <a:ahLst/>
            <a:cxnLst/>
            <a:rect l="l" t="t" r="r" b="b"/>
            <a:pathLst>
              <a:path w="355600" h="355600">
                <a:moveTo>
                  <a:pt x="155783" y="-1736"/>
                </a:moveTo>
                <a:cubicBezTo>
                  <a:pt x="169535" y="-9654"/>
                  <a:pt x="186482" y="-9654"/>
                  <a:pt x="200233" y="-1736"/>
                </a:cubicBezTo>
                <a:lnTo>
                  <a:pt x="322401" y="68759"/>
                </a:lnTo>
                <a:cubicBezTo>
                  <a:pt x="336153" y="76676"/>
                  <a:pt x="344626" y="91400"/>
                  <a:pt x="344626" y="107236"/>
                </a:cubicBezTo>
                <a:lnTo>
                  <a:pt x="344626" y="248225"/>
                </a:lnTo>
                <a:cubicBezTo>
                  <a:pt x="344626" y="264130"/>
                  <a:pt x="336153" y="278785"/>
                  <a:pt x="322401" y="286702"/>
                </a:cubicBezTo>
                <a:lnTo>
                  <a:pt x="200233" y="357336"/>
                </a:lnTo>
                <a:cubicBezTo>
                  <a:pt x="186482" y="365254"/>
                  <a:pt x="169535" y="365254"/>
                  <a:pt x="155783" y="357336"/>
                </a:cubicBezTo>
                <a:lnTo>
                  <a:pt x="33685" y="286841"/>
                </a:lnTo>
                <a:cubicBezTo>
                  <a:pt x="19933" y="278924"/>
                  <a:pt x="11460" y="264200"/>
                  <a:pt x="11460" y="248364"/>
                </a:cubicBezTo>
                <a:lnTo>
                  <a:pt x="11460" y="107375"/>
                </a:lnTo>
                <a:cubicBezTo>
                  <a:pt x="11460" y="91470"/>
                  <a:pt x="19933" y="76815"/>
                  <a:pt x="33685" y="68898"/>
                </a:cubicBezTo>
                <a:lnTo>
                  <a:pt x="155783" y="-1736"/>
                </a:lnTo>
                <a:close/>
                <a:moveTo>
                  <a:pt x="300107" y="248295"/>
                </a:moveTo>
                <a:lnTo>
                  <a:pt x="300107" y="132933"/>
                </a:lnTo>
                <a:lnTo>
                  <a:pt x="200233" y="190579"/>
                </a:lnTo>
                <a:lnTo>
                  <a:pt x="200233" y="305941"/>
                </a:lnTo>
                <a:lnTo>
                  <a:pt x="300107" y="248295"/>
                </a:lnTo>
                <a:close/>
              </a:path>
            </a:pathLst>
          </a:custGeom>
          <a:solidFill>
            <a:srgbClr val="1B4F72"/>
          </a:solidFill>
          <a:ln/>
        </p:spPr>
      </p:sp>
      <p:sp>
        <p:nvSpPr>
          <p:cNvPr id="17" name="Text 15"/>
          <p:cNvSpPr/>
          <p:nvPr/>
        </p:nvSpPr>
        <p:spPr>
          <a:xfrm>
            <a:off x="5130800" y="1651000"/>
            <a:ext cx="2540000" cy="406400"/>
          </a:xfrm>
          <a:prstGeom prst="rect">
            <a:avLst/>
          </a:prstGeom>
          <a:noFill/>
          <a:ln/>
        </p:spPr>
        <p:txBody>
          <a:bodyPr wrap="none" lIns="0" tIns="0" rIns="0" bIns="0" rtlCol="0" anchor="ctr"/>
          <a:lstStyle/>
          <a:p>
            <a:pPr algn="l">
              <a:lnSpc>
                <a:spcPct val="120000"/>
              </a:lnSpc>
            </a:pPr>
            <a:r>
              <a:rPr lang="en-US" sz="1500" b="1" dirty="0">
                <a:solidFill>
                  <a:srgbClr val="1B4F72"/>
                </a:solidFill>
                <a:latin typeface="Liter" pitchFamily="34" charset="0"/>
                <a:ea typeface="Liter" pitchFamily="34" charset="-122"/>
                <a:cs typeface="Liter" pitchFamily="34" charset="-120"/>
              </a:rPr>
              <a:t>Gula dalam Diet</a:t>
            </a:r>
            <a:endParaRPr lang="en-US" sz="1500" dirty="0"/>
          </a:p>
        </p:txBody>
      </p:sp>
      <p:sp>
        <p:nvSpPr>
          <p:cNvPr id="18" name="Text 16"/>
          <p:cNvSpPr/>
          <p:nvPr/>
        </p:nvSpPr>
        <p:spPr>
          <a:xfrm>
            <a:off x="4673600" y="2108200"/>
            <a:ext cx="2984500" cy="762000"/>
          </a:xfrm>
          <a:prstGeom prst="rect">
            <a:avLst/>
          </a:prstGeom>
          <a:noFill/>
          <a:ln/>
        </p:spPr>
        <p:txBody>
          <a:bodyPr wrap="square" lIns="0" tIns="0" rIns="0" bIns="0" rtlCol="0" anchor="t"/>
          <a:lstStyle/>
          <a:p>
            <a:pPr algn="l">
              <a:lnSpc>
                <a:spcPct val="150000"/>
              </a:lnSpc>
            </a:pPr>
            <a:r>
              <a:rPr lang="en-US" sz="1300" dirty="0">
                <a:solidFill>
                  <a:srgbClr val="2D3436"/>
                </a:solidFill>
                <a:latin typeface="Liter" pitchFamily="34" charset="0"/>
                <a:ea typeface="Liter" pitchFamily="34" charset="-122"/>
                <a:cs typeface="Liter" pitchFamily="34" charset="-120"/>
              </a:rPr>
              <a:t>Dietary sugars — makanan &amp; minuman bergula</a:t>
            </a:r>
            <a:endParaRPr lang="en-US" sz="1300" dirty="0"/>
          </a:p>
        </p:txBody>
      </p:sp>
      <p:sp>
        <p:nvSpPr>
          <p:cNvPr id="19" name="Shape 17"/>
          <p:cNvSpPr/>
          <p:nvPr/>
        </p:nvSpPr>
        <p:spPr>
          <a:xfrm>
            <a:off x="8128000" y="1498600"/>
            <a:ext cx="3429000" cy="1524000"/>
          </a:xfrm>
          <a:prstGeom prst="roundRect">
            <a:avLst>
              <a:gd name="adj" fmla="val 6000"/>
            </a:avLst>
          </a:prstGeom>
          <a:solidFill>
            <a:srgbClr val="FFFFFF"/>
          </a:solidFill>
          <a:ln/>
          <a:effectLst>
            <a:outerShdw sx="100000" sy="100000" kx="0" ky="0" algn="bl" rotWithShape="0" blurRad="76200" dist="25400" dir="5400000">
              <a:srgbClr val="000000">
                <a:alpha val="3137"/>
              </a:srgbClr>
            </a:outerShdw>
          </a:effectLst>
        </p:spPr>
      </p:sp>
      <p:sp>
        <p:nvSpPr>
          <p:cNvPr id="20" name="Shape 18"/>
          <p:cNvSpPr/>
          <p:nvPr/>
        </p:nvSpPr>
        <p:spPr>
          <a:xfrm>
            <a:off x="8356600" y="1676400"/>
            <a:ext cx="355600" cy="355600"/>
          </a:xfrm>
          <a:custGeom>
            <a:avLst/>
            <a:gdLst/>
            <a:ahLst/>
            <a:cxnLst/>
            <a:rect l="l" t="t" r="r" b="b"/>
            <a:pathLst>
              <a:path w="355600" h="355600">
                <a:moveTo>
                  <a:pt x="251883" y="11112"/>
                </a:moveTo>
                <a:cubicBezTo>
                  <a:pt x="251883" y="1875"/>
                  <a:pt x="245278" y="-5556"/>
                  <a:pt x="237067" y="-5556"/>
                </a:cubicBezTo>
                <a:cubicBezTo>
                  <a:pt x="228856" y="-5556"/>
                  <a:pt x="222250" y="1875"/>
                  <a:pt x="222250" y="11112"/>
                </a:cubicBezTo>
                <a:lnTo>
                  <a:pt x="222250" y="27365"/>
                </a:lnTo>
                <a:cubicBezTo>
                  <a:pt x="213669" y="31046"/>
                  <a:pt x="205643" y="36741"/>
                  <a:pt x="198667" y="44381"/>
                </a:cubicBezTo>
                <a:lnTo>
                  <a:pt x="188295" y="32643"/>
                </a:lnTo>
                <a:cubicBezTo>
                  <a:pt x="182492" y="26114"/>
                  <a:pt x="173108" y="26114"/>
                  <a:pt x="167367" y="32643"/>
                </a:cubicBezTo>
                <a:cubicBezTo>
                  <a:pt x="161625" y="39172"/>
                  <a:pt x="161563" y="49728"/>
                  <a:pt x="167367" y="56188"/>
                </a:cubicBezTo>
                <a:lnTo>
                  <a:pt x="177738" y="67856"/>
                </a:lnTo>
                <a:lnTo>
                  <a:pt x="159156" y="88761"/>
                </a:lnTo>
                <a:lnTo>
                  <a:pt x="148784" y="77093"/>
                </a:lnTo>
                <a:cubicBezTo>
                  <a:pt x="142981" y="70564"/>
                  <a:pt x="133597" y="70564"/>
                  <a:pt x="127855" y="77093"/>
                </a:cubicBezTo>
                <a:cubicBezTo>
                  <a:pt x="122114" y="83622"/>
                  <a:pt x="122052" y="94178"/>
                  <a:pt x="127855" y="100638"/>
                </a:cubicBezTo>
                <a:lnTo>
                  <a:pt x="138227" y="112306"/>
                </a:lnTo>
                <a:cubicBezTo>
                  <a:pt x="132054" y="119251"/>
                  <a:pt x="125880" y="126196"/>
                  <a:pt x="119645" y="133211"/>
                </a:cubicBezTo>
                <a:lnTo>
                  <a:pt x="109273" y="121543"/>
                </a:lnTo>
                <a:cubicBezTo>
                  <a:pt x="103470" y="115014"/>
                  <a:pt x="94086" y="115014"/>
                  <a:pt x="88344" y="121543"/>
                </a:cubicBezTo>
                <a:cubicBezTo>
                  <a:pt x="82603" y="128072"/>
                  <a:pt x="82541" y="138628"/>
                  <a:pt x="88344" y="145088"/>
                </a:cubicBezTo>
                <a:lnTo>
                  <a:pt x="98716" y="156756"/>
                </a:lnTo>
                <a:lnTo>
                  <a:pt x="80133" y="177661"/>
                </a:lnTo>
                <a:lnTo>
                  <a:pt x="69762" y="165993"/>
                </a:lnTo>
                <a:cubicBezTo>
                  <a:pt x="63959" y="159464"/>
                  <a:pt x="54575" y="159464"/>
                  <a:pt x="48833" y="165993"/>
                </a:cubicBezTo>
                <a:cubicBezTo>
                  <a:pt x="43092" y="172522"/>
                  <a:pt x="43030" y="183078"/>
                  <a:pt x="48833" y="189538"/>
                </a:cubicBezTo>
                <a:lnTo>
                  <a:pt x="59205" y="201206"/>
                </a:lnTo>
                <a:cubicBezTo>
                  <a:pt x="52414" y="209054"/>
                  <a:pt x="47352" y="218083"/>
                  <a:pt x="44080" y="227737"/>
                </a:cubicBezTo>
                <a:lnTo>
                  <a:pt x="29633" y="227806"/>
                </a:lnTo>
                <a:cubicBezTo>
                  <a:pt x="21422" y="227806"/>
                  <a:pt x="14817" y="235238"/>
                  <a:pt x="14817" y="244475"/>
                </a:cubicBezTo>
                <a:cubicBezTo>
                  <a:pt x="14817" y="253712"/>
                  <a:pt x="21422" y="261144"/>
                  <a:pt x="29633" y="261144"/>
                </a:cubicBezTo>
                <a:lnTo>
                  <a:pt x="39696" y="261144"/>
                </a:lnTo>
                <a:cubicBezTo>
                  <a:pt x="40499" y="273854"/>
                  <a:pt x="44080" y="286425"/>
                  <a:pt x="50438" y="297537"/>
                </a:cubicBezTo>
                <a:lnTo>
                  <a:pt x="43833" y="304899"/>
                </a:lnTo>
                <a:cubicBezTo>
                  <a:pt x="38029" y="311428"/>
                  <a:pt x="38029" y="321985"/>
                  <a:pt x="43833" y="328444"/>
                </a:cubicBezTo>
                <a:cubicBezTo>
                  <a:pt x="49636" y="334903"/>
                  <a:pt x="59020" y="334972"/>
                  <a:pt x="64761" y="328444"/>
                </a:cubicBezTo>
                <a:lnTo>
                  <a:pt x="71305" y="321082"/>
                </a:lnTo>
                <a:cubicBezTo>
                  <a:pt x="81183" y="328235"/>
                  <a:pt x="92357" y="332264"/>
                  <a:pt x="103655" y="333167"/>
                </a:cubicBezTo>
                <a:lnTo>
                  <a:pt x="103655" y="344488"/>
                </a:lnTo>
                <a:cubicBezTo>
                  <a:pt x="103655" y="353725"/>
                  <a:pt x="110261" y="361156"/>
                  <a:pt x="118472" y="361156"/>
                </a:cubicBezTo>
                <a:cubicBezTo>
                  <a:pt x="126683" y="361156"/>
                  <a:pt x="133288" y="353725"/>
                  <a:pt x="133288" y="344488"/>
                </a:cubicBezTo>
                <a:lnTo>
                  <a:pt x="133288" y="328235"/>
                </a:lnTo>
                <a:cubicBezTo>
                  <a:pt x="141870" y="324554"/>
                  <a:pt x="149895" y="318859"/>
                  <a:pt x="156871" y="311219"/>
                </a:cubicBezTo>
                <a:lnTo>
                  <a:pt x="167305" y="322957"/>
                </a:lnTo>
                <a:cubicBezTo>
                  <a:pt x="173108" y="329486"/>
                  <a:pt x="182492" y="329486"/>
                  <a:pt x="188233" y="322957"/>
                </a:cubicBezTo>
                <a:cubicBezTo>
                  <a:pt x="193975" y="316428"/>
                  <a:pt x="194037" y="305872"/>
                  <a:pt x="188233" y="299412"/>
                </a:cubicBezTo>
                <a:lnTo>
                  <a:pt x="177862" y="287744"/>
                </a:lnTo>
                <a:lnTo>
                  <a:pt x="196444" y="266839"/>
                </a:lnTo>
                <a:lnTo>
                  <a:pt x="206816" y="278507"/>
                </a:lnTo>
                <a:cubicBezTo>
                  <a:pt x="212619" y="285036"/>
                  <a:pt x="222003" y="285036"/>
                  <a:pt x="227745" y="278507"/>
                </a:cubicBezTo>
                <a:cubicBezTo>
                  <a:pt x="233486" y="271978"/>
                  <a:pt x="233548" y="261422"/>
                  <a:pt x="227745" y="254962"/>
                </a:cubicBezTo>
                <a:lnTo>
                  <a:pt x="217373" y="243294"/>
                </a:lnTo>
                <a:cubicBezTo>
                  <a:pt x="223546" y="236349"/>
                  <a:pt x="229720" y="229404"/>
                  <a:pt x="235955" y="222389"/>
                </a:cubicBezTo>
                <a:lnTo>
                  <a:pt x="246327" y="234057"/>
                </a:lnTo>
                <a:cubicBezTo>
                  <a:pt x="252130" y="240586"/>
                  <a:pt x="261514" y="240586"/>
                  <a:pt x="267256" y="234057"/>
                </a:cubicBezTo>
                <a:cubicBezTo>
                  <a:pt x="272997" y="227528"/>
                  <a:pt x="273059" y="216972"/>
                  <a:pt x="267256" y="210512"/>
                </a:cubicBezTo>
                <a:lnTo>
                  <a:pt x="256884" y="198844"/>
                </a:lnTo>
                <a:lnTo>
                  <a:pt x="275467" y="177939"/>
                </a:lnTo>
                <a:lnTo>
                  <a:pt x="285838" y="189607"/>
                </a:lnTo>
                <a:cubicBezTo>
                  <a:pt x="291641" y="196136"/>
                  <a:pt x="301025" y="196136"/>
                  <a:pt x="306767" y="189607"/>
                </a:cubicBezTo>
                <a:cubicBezTo>
                  <a:pt x="312508" y="183078"/>
                  <a:pt x="312570" y="172522"/>
                  <a:pt x="306767" y="166062"/>
                </a:cubicBezTo>
                <a:lnTo>
                  <a:pt x="296395" y="154394"/>
                </a:lnTo>
                <a:cubicBezTo>
                  <a:pt x="303186" y="146546"/>
                  <a:pt x="308248" y="137517"/>
                  <a:pt x="311520" y="127863"/>
                </a:cubicBezTo>
                <a:lnTo>
                  <a:pt x="325967" y="127863"/>
                </a:lnTo>
                <a:cubicBezTo>
                  <a:pt x="334178" y="127863"/>
                  <a:pt x="340783" y="120432"/>
                  <a:pt x="340783" y="111194"/>
                </a:cubicBezTo>
                <a:cubicBezTo>
                  <a:pt x="340783" y="101957"/>
                  <a:pt x="334178" y="94526"/>
                  <a:pt x="325967" y="94526"/>
                </a:cubicBezTo>
                <a:lnTo>
                  <a:pt x="315904" y="94526"/>
                </a:lnTo>
                <a:cubicBezTo>
                  <a:pt x="315101" y="81816"/>
                  <a:pt x="311520" y="69245"/>
                  <a:pt x="305162" y="58132"/>
                </a:cubicBezTo>
                <a:lnTo>
                  <a:pt x="311767" y="50701"/>
                </a:lnTo>
                <a:cubicBezTo>
                  <a:pt x="317571" y="44172"/>
                  <a:pt x="317571" y="33615"/>
                  <a:pt x="311767" y="27156"/>
                </a:cubicBezTo>
                <a:cubicBezTo>
                  <a:pt x="305964" y="20697"/>
                  <a:pt x="296580" y="20628"/>
                  <a:pt x="290839" y="27156"/>
                </a:cubicBezTo>
                <a:lnTo>
                  <a:pt x="284233" y="34518"/>
                </a:lnTo>
                <a:cubicBezTo>
                  <a:pt x="274355" y="27365"/>
                  <a:pt x="263181" y="23336"/>
                  <a:pt x="251883" y="22433"/>
                </a:cubicBezTo>
                <a:lnTo>
                  <a:pt x="251883" y="11112"/>
                </a:lnTo>
                <a:close/>
                <a:moveTo>
                  <a:pt x="98778" y="244475"/>
                </a:moveTo>
                <a:cubicBezTo>
                  <a:pt x="98778" y="232209"/>
                  <a:pt x="107630" y="222250"/>
                  <a:pt x="118533" y="222250"/>
                </a:cubicBezTo>
                <a:cubicBezTo>
                  <a:pt x="129437" y="222250"/>
                  <a:pt x="138289" y="232209"/>
                  <a:pt x="138289" y="244475"/>
                </a:cubicBezTo>
                <a:cubicBezTo>
                  <a:pt x="138289" y="256741"/>
                  <a:pt x="129437" y="266700"/>
                  <a:pt x="118533" y="266700"/>
                </a:cubicBezTo>
                <a:cubicBezTo>
                  <a:pt x="107630" y="266700"/>
                  <a:pt x="98778" y="256741"/>
                  <a:pt x="98778" y="244475"/>
                </a:cubicBezTo>
                <a:close/>
                <a:moveTo>
                  <a:pt x="167922" y="166688"/>
                </a:moveTo>
                <a:cubicBezTo>
                  <a:pt x="178826" y="166688"/>
                  <a:pt x="187678" y="176646"/>
                  <a:pt x="187678" y="188913"/>
                </a:cubicBezTo>
                <a:cubicBezTo>
                  <a:pt x="187678" y="201179"/>
                  <a:pt x="178826" y="211138"/>
                  <a:pt x="167922" y="211138"/>
                </a:cubicBezTo>
                <a:cubicBezTo>
                  <a:pt x="157019" y="211138"/>
                  <a:pt x="148167" y="201179"/>
                  <a:pt x="148167" y="188913"/>
                </a:cubicBezTo>
                <a:cubicBezTo>
                  <a:pt x="148167" y="176646"/>
                  <a:pt x="157019" y="166688"/>
                  <a:pt x="167922" y="166688"/>
                </a:cubicBezTo>
                <a:close/>
              </a:path>
            </a:pathLst>
          </a:custGeom>
          <a:solidFill>
            <a:srgbClr val="1B4F72"/>
          </a:solidFill>
          <a:ln/>
        </p:spPr>
      </p:sp>
      <p:sp>
        <p:nvSpPr>
          <p:cNvPr id="21" name="Text 19"/>
          <p:cNvSpPr/>
          <p:nvPr/>
        </p:nvSpPr>
        <p:spPr>
          <a:xfrm>
            <a:off x="8813800" y="1651000"/>
            <a:ext cx="2540000" cy="406400"/>
          </a:xfrm>
          <a:prstGeom prst="rect">
            <a:avLst/>
          </a:prstGeom>
          <a:noFill/>
          <a:ln/>
        </p:spPr>
        <p:txBody>
          <a:bodyPr wrap="none" lIns="0" tIns="0" rIns="0" bIns="0" rtlCol="0" anchor="ctr"/>
          <a:lstStyle/>
          <a:p>
            <a:pPr algn="l">
              <a:lnSpc>
                <a:spcPct val="120000"/>
              </a:lnSpc>
            </a:pPr>
            <a:r>
              <a:rPr lang="en-US" sz="1500" b="1" dirty="0">
                <a:solidFill>
                  <a:srgbClr val="1B4F72"/>
                </a:solidFill>
                <a:latin typeface="Liter" pitchFamily="34" charset="0"/>
                <a:ea typeface="Liter" pitchFamily="34" charset="-122"/>
                <a:cs typeface="Liter" pitchFamily="34" charset="-120"/>
              </a:rPr>
              <a:t>Mikrobiom Oral</a:t>
            </a:r>
            <a:endParaRPr lang="en-US" sz="1500" dirty="0"/>
          </a:p>
        </p:txBody>
      </p:sp>
      <p:sp>
        <p:nvSpPr>
          <p:cNvPr id="22" name="Text 20"/>
          <p:cNvSpPr/>
          <p:nvPr/>
        </p:nvSpPr>
        <p:spPr>
          <a:xfrm>
            <a:off x="8356600" y="2108200"/>
            <a:ext cx="2984500" cy="762000"/>
          </a:xfrm>
          <a:prstGeom prst="rect">
            <a:avLst/>
          </a:prstGeom>
          <a:noFill/>
          <a:ln/>
        </p:spPr>
        <p:txBody>
          <a:bodyPr wrap="square" lIns="0" tIns="0" rIns="0" bIns="0" rtlCol="0" anchor="t"/>
          <a:lstStyle/>
          <a:p>
            <a:pPr algn="l">
              <a:lnSpc>
                <a:spcPct val="150000"/>
              </a:lnSpc>
            </a:pPr>
            <a:r>
              <a:rPr lang="en-US" sz="1300" dirty="0">
                <a:solidFill>
                  <a:srgbClr val="2D3436"/>
                </a:solidFill>
                <a:latin typeface="Liter" pitchFamily="34" charset="0"/>
                <a:ea typeface="Liter" pitchFamily="34" charset="-122"/>
                <a:cs typeface="Liter" pitchFamily="34" charset="-120"/>
              </a:rPr>
              <a:t>Oral microbiome — S. mutans, lactobacilli</a:t>
            </a:r>
            <a:endParaRPr lang="en-US" sz="1300" dirty="0"/>
          </a:p>
        </p:txBody>
      </p:sp>
      <p:sp>
        <p:nvSpPr>
          <p:cNvPr id="23" name="Shape 21"/>
          <p:cNvSpPr/>
          <p:nvPr/>
        </p:nvSpPr>
        <p:spPr>
          <a:xfrm>
            <a:off x="11811000" y="1498600"/>
            <a:ext cx="3683000" cy="1524000"/>
          </a:xfrm>
          <a:prstGeom prst="roundRect">
            <a:avLst>
              <a:gd name="adj" fmla="val 6000"/>
            </a:avLst>
          </a:prstGeom>
          <a:solidFill>
            <a:srgbClr val="FFFFFF"/>
          </a:solidFill>
          <a:ln/>
          <a:effectLst>
            <a:outerShdw sx="100000" sy="100000" kx="0" ky="0" algn="bl" rotWithShape="0" blurRad="76200" dist="25400" dir="5400000">
              <a:srgbClr val="000000">
                <a:alpha val="3137"/>
              </a:srgbClr>
            </a:outerShdw>
          </a:effectLst>
        </p:spPr>
      </p:sp>
      <p:sp>
        <p:nvSpPr>
          <p:cNvPr id="24" name="Shape 22"/>
          <p:cNvSpPr/>
          <p:nvPr/>
        </p:nvSpPr>
        <p:spPr>
          <a:xfrm>
            <a:off x="12039600" y="1676400"/>
            <a:ext cx="355600" cy="355600"/>
          </a:xfrm>
          <a:custGeom>
            <a:avLst/>
            <a:gdLst/>
            <a:ahLst/>
            <a:cxnLst/>
            <a:rect l="l" t="t" r="r" b="b"/>
            <a:pathLst>
              <a:path w="355600" h="355600">
                <a:moveTo>
                  <a:pt x="115094" y="3959"/>
                </a:moveTo>
                <a:lnTo>
                  <a:pt x="177800" y="22225"/>
                </a:lnTo>
                <a:lnTo>
                  <a:pt x="240506" y="3959"/>
                </a:lnTo>
                <a:cubicBezTo>
                  <a:pt x="249476" y="1320"/>
                  <a:pt x="258763" y="0"/>
                  <a:pt x="268208" y="0"/>
                </a:cubicBezTo>
                <a:cubicBezTo>
                  <a:pt x="316468" y="0"/>
                  <a:pt x="355600" y="34240"/>
                  <a:pt x="355600" y="76468"/>
                </a:cubicBezTo>
                <a:lnTo>
                  <a:pt x="355600" y="124043"/>
                </a:lnTo>
                <a:cubicBezTo>
                  <a:pt x="355600" y="144463"/>
                  <a:pt x="348059" y="164396"/>
                  <a:pt x="334010" y="180717"/>
                </a:cubicBezTo>
                <a:lnTo>
                  <a:pt x="333137" y="181759"/>
                </a:lnTo>
                <a:cubicBezTo>
                  <a:pt x="322898" y="193705"/>
                  <a:pt x="316230" y="207734"/>
                  <a:pt x="313849" y="222528"/>
                </a:cubicBezTo>
                <a:lnTo>
                  <a:pt x="296624" y="327749"/>
                </a:lnTo>
                <a:cubicBezTo>
                  <a:pt x="294005" y="343724"/>
                  <a:pt x="278368" y="355600"/>
                  <a:pt x="259953" y="355600"/>
                </a:cubicBezTo>
                <a:cubicBezTo>
                  <a:pt x="241856" y="355600"/>
                  <a:pt x="226377" y="344140"/>
                  <a:pt x="223441" y="328513"/>
                </a:cubicBezTo>
                <a:lnTo>
                  <a:pt x="207407" y="244197"/>
                </a:lnTo>
                <a:cubicBezTo>
                  <a:pt x="205026" y="231557"/>
                  <a:pt x="192484" y="222250"/>
                  <a:pt x="177800" y="222250"/>
                </a:cubicBezTo>
                <a:cubicBezTo>
                  <a:pt x="163116" y="222250"/>
                  <a:pt x="150654" y="231557"/>
                  <a:pt x="148193" y="244197"/>
                </a:cubicBezTo>
                <a:lnTo>
                  <a:pt x="132159" y="328513"/>
                </a:lnTo>
                <a:cubicBezTo>
                  <a:pt x="129143" y="344140"/>
                  <a:pt x="113744" y="355600"/>
                  <a:pt x="95647" y="355600"/>
                </a:cubicBezTo>
                <a:cubicBezTo>
                  <a:pt x="77232" y="355600"/>
                  <a:pt x="61595" y="343724"/>
                  <a:pt x="58976" y="327749"/>
                </a:cubicBezTo>
                <a:lnTo>
                  <a:pt x="41751" y="222597"/>
                </a:lnTo>
                <a:cubicBezTo>
                  <a:pt x="39370" y="207804"/>
                  <a:pt x="32703" y="193774"/>
                  <a:pt x="22463" y="181828"/>
                </a:cubicBezTo>
                <a:lnTo>
                  <a:pt x="21590" y="180786"/>
                </a:lnTo>
                <a:cubicBezTo>
                  <a:pt x="7541" y="164396"/>
                  <a:pt x="0" y="144532"/>
                  <a:pt x="0" y="124113"/>
                </a:cubicBezTo>
                <a:lnTo>
                  <a:pt x="0" y="76537"/>
                </a:lnTo>
                <a:cubicBezTo>
                  <a:pt x="0" y="34240"/>
                  <a:pt x="39132" y="0"/>
                  <a:pt x="87392" y="0"/>
                </a:cubicBezTo>
                <a:cubicBezTo>
                  <a:pt x="96838" y="0"/>
                  <a:pt x="106124" y="1320"/>
                  <a:pt x="115094" y="3959"/>
                </a:cubicBezTo>
                <a:close/>
              </a:path>
            </a:pathLst>
          </a:custGeom>
          <a:solidFill>
            <a:srgbClr val="1B4F72"/>
          </a:solidFill>
          <a:ln/>
        </p:spPr>
      </p:sp>
      <p:sp>
        <p:nvSpPr>
          <p:cNvPr id="25" name="Text 23"/>
          <p:cNvSpPr/>
          <p:nvPr/>
        </p:nvSpPr>
        <p:spPr>
          <a:xfrm>
            <a:off x="12496800" y="1651000"/>
            <a:ext cx="2794000" cy="406400"/>
          </a:xfrm>
          <a:prstGeom prst="rect">
            <a:avLst/>
          </a:prstGeom>
          <a:noFill/>
          <a:ln/>
        </p:spPr>
        <p:txBody>
          <a:bodyPr wrap="none" lIns="0" tIns="0" rIns="0" bIns="0" rtlCol="0" anchor="ctr"/>
          <a:lstStyle/>
          <a:p>
            <a:pPr algn="l">
              <a:lnSpc>
                <a:spcPct val="120000"/>
              </a:lnSpc>
            </a:pPr>
            <a:r>
              <a:rPr lang="en-US" sz="1500" b="1" dirty="0">
                <a:solidFill>
                  <a:srgbClr val="1B4F72"/>
                </a:solidFill>
                <a:latin typeface="Liter" pitchFamily="34" charset="0"/>
                <a:ea typeface="Liter" pitchFamily="34" charset="-122"/>
                <a:cs typeface="Liter" pitchFamily="34" charset="-120"/>
              </a:rPr>
              <a:t>Kebersihan Oral Lemah</a:t>
            </a:r>
            <a:endParaRPr lang="en-US" sz="1500" dirty="0"/>
          </a:p>
        </p:txBody>
      </p:sp>
      <p:sp>
        <p:nvSpPr>
          <p:cNvPr id="26" name="Text 24"/>
          <p:cNvSpPr/>
          <p:nvPr/>
        </p:nvSpPr>
        <p:spPr>
          <a:xfrm>
            <a:off x="12039600" y="2108200"/>
            <a:ext cx="3238500" cy="762000"/>
          </a:xfrm>
          <a:prstGeom prst="rect">
            <a:avLst/>
          </a:prstGeom>
          <a:noFill/>
          <a:ln/>
        </p:spPr>
        <p:txBody>
          <a:bodyPr wrap="square" lIns="0" tIns="0" rIns="0" bIns="0" rtlCol="0" anchor="t"/>
          <a:lstStyle/>
          <a:p>
            <a:pPr algn="l">
              <a:lnSpc>
                <a:spcPct val="150000"/>
              </a:lnSpc>
            </a:pPr>
            <a:r>
              <a:rPr lang="en-US" sz="1300" dirty="0">
                <a:solidFill>
                  <a:srgbClr val="2D3436"/>
                </a:solidFill>
                <a:latin typeface="Liter" pitchFamily="34" charset="0"/>
                <a:ea typeface="Liter" pitchFamily="34" charset="-122"/>
                <a:cs typeface="Liter" pitchFamily="34" charset="-120"/>
              </a:rPr>
              <a:t>Poor OH practices — kurang gosok gigi</a:t>
            </a:r>
            <a:endParaRPr lang="en-US" sz="1300" dirty="0"/>
          </a:p>
        </p:txBody>
      </p:sp>
      <p:sp>
        <p:nvSpPr>
          <p:cNvPr id="27" name="Shape 25"/>
          <p:cNvSpPr/>
          <p:nvPr/>
        </p:nvSpPr>
        <p:spPr>
          <a:xfrm>
            <a:off x="762000" y="3276600"/>
            <a:ext cx="3429000" cy="1524000"/>
          </a:xfrm>
          <a:prstGeom prst="roundRect">
            <a:avLst>
              <a:gd name="adj" fmla="val 6000"/>
            </a:avLst>
          </a:prstGeom>
          <a:solidFill>
            <a:srgbClr val="FFFFFF"/>
          </a:solidFill>
          <a:ln/>
          <a:effectLst>
            <a:outerShdw sx="100000" sy="100000" kx="0" ky="0" algn="bl" rotWithShape="0" blurRad="76200" dist="25400" dir="5400000">
              <a:srgbClr val="000000">
                <a:alpha val="3137"/>
              </a:srgbClr>
            </a:outerShdw>
          </a:effectLst>
        </p:spPr>
      </p:sp>
      <p:sp>
        <p:nvSpPr>
          <p:cNvPr id="28" name="Shape 26"/>
          <p:cNvSpPr/>
          <p:nvPr/>
        </p:nvSpPr>
        <p:spPr>
          <a:xfrm>
            <a:off x="990600" y="3454400"/>
            <a:ext cx="355600" cy="355600"/>
          </a:xfrm>
          <a:prstGeom prst="ellipse">
            <a:avLst/>
          </a:prstGeom>
          <a:solidFill>
            <a:srgbClr val="C67A3C"/>
          </a:solidFill>
          <a:ln/>
        </p:spPr>
      </p:sp>
      <p:sp>
        <p:nvSpPr>
          <p:cNvPr id="29" name="Text 27"/>
          <p:cNvSpPr/>
          <p:nvPr/>
        </p:nvSpPr>
        <p:spPr>
          <a:xfrm>
            <a:off x="990600" y="3454400"/>
            <a:ext cx="355600" cy="355600"/>
          </a:xfrm>
          <a:prstGeom prst="rect">
            <a:avLst/>
          </a:prstGeom>
          <a:noFill/>
          <a:ln/>
        </p:spPr>
        <p:txBody>
          <a:bodyPr wrap="none" lIns="0" tIns="0" rIns="0" bIns="0" rtlCol="0" anchor="ctr"/>
          <a:lstStyle/>
          <a:p>
            <a:pPr algn="ctr">
              <a:lnSpc>
                <a:spcPct val="120000"/>
              </a:lnSpc>
            </a:pPr>
            <a:r>
              <a:rPr lang="en-US" sz="1400" dirty="0">
                <a:solidFill>
                  <a:srgbClr val="FFFFFF"/>
                </a:solidFill>
                <a:latin typeface="Liter" pitchFamily="34" charset="0"/>
                <a:ea typeface="Liter" pitchFamily="34" charset="-122"/>
                <a:cs typeface="Liter" pitchFamily="34" charset="-120"/>
              </a:rPr>
              <a:t>5</a:t>
            </a:r>
            <a:endParaRPr lang="en-US" sz="1400" dirty="0"/>
          </a:p>
        </p:txBody>
      </p:sp>
      <p:sp>
        <p:nvSpPr>
          <p:cNvPr id="30" name="Text 28"/>
          <p:cNvSpPr/>
          <p:nvPr/>
        </p:nvSpPr>
        <p:spPr>
          <a:xfrm>
            <a:off x="1447800" y="3429000"/>
            <a:ext cx="2540000" cy="406400"/>
          </a:xfrm>
          <a:prstGeom prst="rect">
            <a:avLst/>
          </a:prstGeom>
          <a:noFill/>
          <a:ln/>
        </p:spPr>
        <p:txBody>
          <a:bodyPr wrap="none" lIns="0" tIns="0" rIns="0" bIns="0" rtlCol="0" anchor="ctr"/>
          <a:lstStyle/>
          <a:p>
            <a:pPr algn="l">
              <a:lnSpc>
                <a:spcPct val="120000"/>
              </a:lnSpc>
            </a:pPr>
            <a:r>
              <a:rPr lang="en-US" sz="1500" b="1" dirty="0">
                <a:solidFill>
                  <a:srgbClr val="1B4F72"/>
                </a:solidFill>
                <a:latin typeface="Liter" pitchFamily="34" charset="0"/>
                <a:ea typeface="Liter" pitchFamily="34" charset="-122"/>
                <a:cs typeface="Liter" pitchFamily="34" charset="-120"/>
              </a:rPr>
              <a:t>Faktor Risiko 5</a:t>
            </a:r>
            <a:endParaRPr lang="en-US" sz="1500" dirty="0"/>
          </a:p>
        </p:txBody>
      </p:sp>
      <p:sp>
        <p:nvSpPr>
          <p:cNvPr id="31" name="Text 29"/>
          <p:cNvSpPr/>
          <p:nvPr/>
        </p:nvSpPr>
        <p:spPr>
          <a:xfrm>
            <a:off x="990600" y="3886200"/>
            <a:ext cx="2984500" cy="762000"/>
          </a:xfrm>
          <a:prstGeom prst="rect">
            <a:avLst/>
          </a:prstGeom>
          <a:noFill/>
          <a:ln/>
        </p:spPr>
        <p:txBody>
          <a:bodyPr wrap="square" lIns="0" tIns="0" rIns="0" bIns="0" rtlCol="0" anchor="t"/>
          <a:lstStyle/>
          <a:p>
            <a:pPr algn="l">
              <a:lnSpc>
                <a:spcPct val="150000"/>
              </a:lnSpc>
            </a:pPr>
            <a:r>
              <a:rPr lang="en-US" sz="1300" i="1" dirty="0">
                <a:solidFill>
                  <a:srgbClr val="7F8C8D"/>
                </a:solidFill>
                <a:latin typeface="Liter" pitchFamily="34" charset="0"/>
                <a:ea typeface="Liter" pitchFamily="34" charset="-122"/>
                <a:cs typeface="Liter" pitchFamily="34" charset="-120"/>
              </a:rPr>
              <a:t>Rujuk dokumen CPG</a:t>
            </a:r>
            <a:endParaRPr lang="en-US" sz="1300" dirty="0"/>
          </a:p>
        </p:txBody>
      </p:sp>
      <p:sp>
        <p:nvSpPr>
          <p:cNvPr id="32" name="Shape 30"/>
          <p:cNvSpPr/>
          <p:nvPr/>
        </p:nvSpPr>
        <p:spPr>
          <a:xfrm>
            <a:off x="4445000" y="3276600"/>
            <a:ext cx="3429000" cy="1524000"/>
          </a:xfrm>
          <a:prstGeom prst="roundRect">
            <a:avLst>
              <a:gd name="adj" fmla="val 6000"/>
            </a:avLst>
          </a:prstGeom>
          <a:solidFill>
            <a:srgbClr val="FFFFFF"/>
          </a:solidFill>
          <a:ln/>
          <a:effectLst>
            <a:outerShdw sx="100000" sy="100000" kx="0" ky="0" algn="bl" rotWithShape="0" blurRad="76200" dist="25400" dir="5400000">
              <a:srgbClr val="000000">
                <a:alpha val="3137"/>
              </a:srgbClr>
            </a:outerShdw>
          </a:effectLst>
        </p:spPr>
      </p:sp>
      <p:sp>
        <p:nvSpPr>
          <p:cNvPr id="33" name="Shape 31"/>
          <p:cNvSpPr/>
          <p:nvPr/>
        </p:nvSpPr>
        <p:spPr>
          <a:xfrm>
            <a:off x="4673600" y="3454400"/>
            <a:ext cx="355600" cy="355600"/>
          </a:xfrm>
          <a:prstGeom prst="ellipse">
            <a:avLst/>
          </a:prstGeom>
          <a:solidFill>
            <a:srgbClr val="C67A3C"/>
          </a:solidFill>
          <a:ln/>
        </p:spPr>
      </p:sp>
      <p:sp>
        <p:nvSpPr>
          <p:cNvPr id="34" name="Text 32"/>
          <p:cNvSpPr/>
          <p:nvPr/>
        </p:nvSpPr>
        <p:spPr>
          <a:xfrm>
            <a:off x="4673600" y="3454400"/>
            <a:ext cx="355600" cy="355600"/>
          </a:xfrm>
          <a:prstGeom prst="rect">
            <a:avLst/>
          </a:prstGeom>
          <a:noFill/>
          <a:ln/>
        </p:spPr>
        <p:txBody>
          <a:bodyPr wrap="none" lIns="0" tIns="0" rIns="0" bIns="0" rtlCol="0" anchor="ctr"/>
          <a:lstStyle/>
          <a:p>
            <a:pPr algn="ctr">
              <a:lnSpc>
                <a:spcPct val="120000"/>
              </a:lnSpc>
            </a:pPr>
            <a:r>
              <a:rPr lang="en-US" sz="1400" dirty="0">
                <a:solidFill>
                  <a:srgbClr val="FFFFFF"/>
                </a:solidFill>
                <a:latin typeface="Liter" pitchFamily="34" charset="0"/>
                <a:ea typeface="Liter" pitchFamily="34" charset="-122"/>
                <a:cs typeface="Liter" pitchFamily="34" charset="-120"/>
              </a:rPr>
              <a:t>6</a:t>
            </a:r>
            <a:endParaRPr lang="en-US" sz="1400" dirty="0"/>
          </a:p>
        </p:txBody>
      </p:sp>
      <p:sp>
        <p:nvSpPr>
          <p:cNvPr id="35" name="Text 33"/>
          <p:cNvSpPr/>
          <p:nvPr/>
        </p:nvSpPr>
        <p:spPr>
          <a:xfrm>
            <a:off x="5130800" y="3429000"/>
            <a:ext cx="2540000" cy="406400"/>
          </a:xfrm>
          <a:prstGeom prst="rect">
            <a:avLst/>
          </a:prstGeom>
          <a:noFill/>
          <a:ln/>
        </p:spPr>
        <p:txBody>
          <a:bodyPr wrap="none" lIns="0" tIns="0" rIns="0" bIns="0" rtlCol="0" anchor="ctr"/>
          <a:lstStyle/>
          <a:p>
            <a:pPr algn="l">
              <a:lnSpc>
                <a:spcPct val="120000"/>
              </a:lnSpc>
            </a:pPr>
            <a:r>
              <a:rPr lang="en-US" sz="1500" b="1" dirty="0">
                <a:solidFill>
                  <a:srgbClr val="1B4F72"/>
                </a:solidFill>
                <a:latin typeface="Liter" pitchFamily="34" charset="0"/>
                <a:ea typeface="Liter" pitchFamily="34" charset="-122"/>
                <a:cs typeface="Liter" pitchFamily="34" charset="-120"/>
              </a:rPr>
              <a:t>Faktor Risiko 6</a:t>
            </a:r>
            <a:endParaRPr lang="en-US" sz="1500" dirty="0"/>
          </a:p>
        </p:txBody>
      </p:sp>
      <p:sp>
        <p:nvSpPr>
          <p:cNvPr id="36" name="Text 34"/>
          <p:cNvSpPr/>
          <p:nvPr/>
        </p:nvSpPr>
        <p:spPr>
          <a:xfrm>
            <a:off x="4673600" y="3886200"/>
            <a:ext cx="2984500" cy="762000"/>
          </a:xfrm>
          <a:prstGeom prst="rect">
            <a:avLst/>
          </a:prstGeom>
          <a:noFill/>
          <a:ln/>
        </p:spPr>
        <p:txBody>
          <a:bodyPr wrap="square" lIns="0" tIns="0" rIns="0" bIns="0" rtlCol="0" anchor="t"/>
          <a:lstStyle/>
          <a:p>
            <a:pPr algn="l">
              <a:lnSpc>
                <a:spcPct val="150000"/>
              </a:lnSpc>
            </a:pPr>
            <a:r>
              <a:rPr lang="en-US" sz="1300" i="1" dirty="0">
                <a:solidFill>
                  <a:srgbClr val="7F8C8D"/>
                </a:solidFill>
                <a:latin typeface="Liter" pitchFamily="34" charset="0"/>
                <a:ea typeface="Liter" pitchFamily="34" charset="-122"/>
                <a:cs typeface="Liter" pitchFamily="34" charset="-120"/>
              </a:rPr>
              <a:t>Rujuk dokumen CPG</a:t>
            </a:r>
            <a:endParaRPr lang="en-US" sz="1300" dirty="0"/>
          </a:p>
        </p:txBody>
      </p:sp>
      <p:sp>
        <p:nvSpPr>
          <p:cNvPr id="37" name="Shape 35"/>
          <p:cNvSpPr/>
          <p:nvPr/>
        </p:nvSpPr>
        <p:spPr>
          <a:xfrm>
            <a:off x="8128000" y="3276600"/>
            <a:ext cx="3429000" cy="1524000"/>
          </a:xfrm>
          <a:prstGeom prst="roundRect">
            <a:avLst>
              <a:gd name="adj" fmla="val 6000"/>
            </a:avLst>
          </a:prstGeom>
          <a:solidFill>
            <a:srgbClr val="FFFFFF"/>
          </a:solidFill>
          <a:ln/>
          <a:effectLst>
            <a:outerShdw sx="100000" sy="100000" kx="0" ky="0" algn="bl" rotWithShape="0" blurRad="76200" dist="25400" dir="5400000">
              <a:srgbClr val="000000">
                <a:alpha val="3137"/>
              </a:srgbClr>
            </a:outerShdw>
          </a:effectLst>
        </p:spPr>
      </p:sp>
      <p:sp>
        <p:nvSpPr>
          <p:cNvPr id="38" name="Shape 36"/>
          <p:cNvSpPr/>
          <p:nvPr/>
        </p:nvSpPr>
        <p:spPr>
          <a:xfrm>
            <a:off x="8356600" y="3454400"/>
            <a:ext cx="355600" cy="355600"/>
          </a:xfrm>
          <a:prstGeom prst="ellipse">
            <a:avLst/>
          </a:prstGeom>
          <a:solidFill>
            <a:srgbClr val="C67A3C"/>
          </a:solidFill>
          <a:ln/>
        </p:spPr>
      </p:sp>
      <p:sp>
        <p:nvSpPr>
          <p:cNvPr id="39" name="Text 37"/>
          <p:cNvSpPr/>
          <p:nvPr/>
        </p:nvSpPr>
        <p:spPr>
          <a:xfrm>
            <a:off x="8356600" y="3454400"/>
            <a:ext cx="355600" cy="355600"/>
          </a:xfrm>
          <a:prstGeom prst="rect">
            <a:avLst/>
          </a:prstGeom>
          <a:noFill/>
          <a:ln/>
        </p:spPr>
        <p:txBody>
          <a:bodyPr wrap="none" lIns="0" tIns="0" rIns="0" bIns="0" rtlCol="0" anchor="ctr"/>
          <a:lstStyle/>
          <a:p>
            <a:pPr algn="ctr">
              <a:lnSpc>
                <a:spcPct val="120000"/>
              </a:lnSpc>
            </a:pPr>
            <a:r>
              <a:rPr lang="en-US" sz="1400" dirty="0">
                <a:solidFill>
                  <a:srgbClr val="FFFFFF"/>
                </a:solidFill>
                <a:latin typeface="Liter" pitchFamily="34" charset="0"/>
                <a:ea typeface="Liter" pitchFamily="34" charset="-122"/>
                <a:cs typeface="Liter" pitchFamily="34" charset="-120"/>
              </a:rPr>
              <a:t>7</a:t>
            </a:r>
            <a:endParaRPr lang="en-US" sz="1400" dirty="0"/>
          </a:p>
        </p:txBody>
      </p:sp>
      <p:sp>
        <p:nvSpPr>
          <p:cNvPr id="40" name="Text 38"/>
          <p:cNvSpPr/>
          <p:nvPr/>
        </p:nvSpPr>
        <p:spPr>
          <a:xfrm>
            <a:off x="8813800" y="3429000"/>
            <a:ext cx="2540000" cy="406400"/>
          </a:xfrm>
          <a:prstGeom prst="rect">
            <a:avLst/>
          </a:prstGeom>
          <a:noFill/>
          <a:ln/>
        </p:spPr>
        <p:txBody>
          <a:bodyPr wrap="none" lIns="0" tIns="0" rIns="0" bIns="0" rtlCol="0" anchor="ctr"/>
          <a:lstStyle/>
          <a:p>
            <a:pPr algn="l">
              <a:lnSpc>
                <a:spcPct val="120000"/>
              </a:lnSpc>
            </a:pPr>
            <a:r>
              <a:rPr lang="en-US" sz="1500" b="1" dirty="0">
                <a:solidFill>
                  <a:srgbClr val="1B4F72"/>
                </a:solidFill>
                <a:latin typeface="Liter" pitchFamily="34" charset="0"/>
                <a:ea typeface="Liter" pitchFamily="34" charset="-122"/>
                <a:cs typeface="Liter" pitchFamily="34" charset="-120"/>
              </a:rPr>
              <a:t>Faktor Risiko 7</a:t>
            </a:r>
            <a:endParaRPr lang="en-US" sz="1500" dirty="0"/>
          </a:p>
        </p:txBody>
      </p:sp>
      <p:sp>
        <p:nvSpPr>
          <p:cNvPr id="41" name="Text 39"/>
          <p:cNvSpPr/>
          <p:nvPr/>
        </p:nvSpPr>
        <p:spPr>
          <a:xfrm>
            <a:off x="8356600" y="3886200"/>
            <a:ext cx="2984500" cy="762000"/>
          </a:xfrm>
          <a:prstGeom prst="rect">
            <a:avLst/>
          </a:prstGeom>
          <a:noFill/>
          <a:ln/>
        </p:spPr>
        <p:txBody>
          <a:bodyPr wrap="square" lIns="0" tIns="0" rIns="0" bIns="0" rtlCol="0" anchor="t"/>
          <a:lstStyle/>
          <a:p>
            <a:pPr algn="l">
              <a:lnSpc>
                <a:spcPct val="150000"/>
              </a:lnSpc>
            </a:pPr>
            <a:r>
              <a:rPr lang="en-US" sz="1300" i="1" dirty="0">
                <a:solidFill>
                  <a:srgbClr val="7F8C8D"/>
                </a:solidFill>
                <a:latin typeface="Liter" pitchFamily="34" charset="0"/>
                <a:ea typeface="Liter" pitchFamily="34" charset="-122"/>
                <a:cs typeface="Liter" pitchFamily="34" charset="-120"/>
              </a:rPr>
              <a:t>Rujuk dokumen CPG</a:t>
            </a:r>
            <a:endParaRPr lang="en-US" sz="1300" dirty="0"/>
          </a:p>
        </p:txBody>
      </p:sp>
      <p:sp>
        <p:nvSpPr>
          <p:cNvPr id="42" name="Shape 40"/>
          <p:cNvSpPr/>
          <p:nvPr/>
        </p:nvSpPr>
        <p:spPr>
          <a:xfrm>
            <a:off x="11811000" y="3276600"/>
            <a:ext cx="3683000" cy="1524000"/>
          </a:xfrm>
          <a:prstGeom prst="roundRect">
            <a:avLst>
              <a:gd name="adj" fmla="val 6000"/>
            </a:avLst>
          </a:prstGeom>
          <a:solidFill>
            <a:srgbClr val="FFFFFF"/>
          </a:solidFill>
          <a:ln/>
          <a:effectLst>
            <a:outerShdw sx="100000" sy="100000" kx="0" ky="0" algn="bl" rotWithShape="0" blurRad="76200" dist="25400" dir="5400000">
              <a:srgbClr val="000000">
                <a:alpha val="3137"/>
              </a:srgbClr>
            </a:outerShdw>
          </a:effectLst>
        </p:spPr>
      </p:sp>
      <p:sp>
        <p:nvSpPr>
          <p:cNvPr id="43" name="Shape 41"/>
          <p:cNvSpPr/>
          <p:nvPr/>
        </p:nvSpPr>
        <p:spPr>
          <a:xfrm>
            <a:off x="12039600" y="3454400"/>
            <a:ext cx="355600" cy="355600"/>
          </a:xfrm>
          <a:custGeom>
            <a:avLst/>
            <a:gdLst/>
            <a:ahLst/>
            <a:cxnLst/>
            <a:rect l="l" t="t" r="r" b="b"/>
            <a:pathLst>
              <a:path w="355600" h="355600">
                <a:moveTo>
                  <a:pt x="177800" y="0"/>
                </a:moveTo>
                <a:cubicBezTo>
                  <a:pt x="180995" y="0"/>
                  <a:pt x="184190" y="695"/>
                  <a:pt x="187107" y="2014"/>
                </a:cubicBezTo>
                <a:lnTo>
                  <a:pt x="317956" y="57507"/>
                </a:lnTo>
                <a:cubicBezTo>
                  <a:pt x="333236" y="63966"/>
                  <a:pt x="344626" y="79038"/>
                  <a:pt x="344557" y="97234"/>
                </a:cubicBezTo>
                <a:cubicBezTo>
                  <a:pt x="344210" y="166132"/>
                  <a:pt x="315873" y="292189"/>
                  <a:pt x="196205" y="349488"/>
                </a:cubicBezTo>
                <a:cubicBezTo>
                  <a:pt x="184606" y="355044"/>
                  <a:pt x="171133" y="355044"/>
                  <a:pt x="159534" y="349488"/>
                </a:cubicBezTo>
                <a:cubicBezTo>
                  <a:pt x="39797" y="292189"/>
                  <a:pt x="11529" y="166132"/>
                  <a:pt x="11182" y="97234"/>
                </a:cubicBezTo>
                <a:cubicBezTo>
                  <a:pt x="11112" y="79038"/>
                  <a:pt x="22503" y="63966"/>
                  <a:pt x="37782" y="57507"/>
                </a:cubicBezTo>
                <a:lnTo>
                  <a:pt x="168563" y="2014"/>
                </a:lnTo>
                <a:cubicBezTo>
                  <a:pt x="171480" y="695"/>
                  <a:pt x="174605" y="0"/>
                  <a:pt x="177800" y="0"/>
                </a:cubicBezTo>
                <a:close/>
                <a:moveTo>
                  <a:pt x="177800" y="46395"/>
                </a:moveTo>
                <a:lnTo>
                  <a:pt x="177800" y="308997"/>
                </a:lnTo>
                <a:cubicBezTo>
                  <a:pt x="273645" y="262602"/>
                  <a:pt x="299412" y="159812"/>
                  <a:pt x="300038" y="98276"/>
                </a:cubicBezTo>
                <a:lnTo>
                  <a:pt x="177800" y="46464"/>
                </a:lnTo>
                <a:lnTo>
                  <a:pt x="177800" y="46464"/>
                </a:lnTo>
                <a:close/>
              </a:path>
            </a:pathLst>
          </a:custGeom>
          <a:solidFill>
            <a:srgbClr val="C67A3C"/>
          </a:solidFill>
          <a:ln/>
        </p:spPr>
      </p:sp>
      <p:sp>
        <p:nvSpPr>
          <p:cNvPr id="44" name="Text 42"/>
          <p:cNvSpPr/>
          <p:nvPr/>
        </p:nvSpPr>
        <p:spPr>
          <a:xfrm>
            <a:off x="12496800" y="3429000"/>
            <a:ext cx="2794000" cy="406400"/>
          </a:xfrm>
          <a:prstGeom prst="rect">
            <a:avLst/>
          </a:prstGeom>
          <a:noFill/>
          <a:ln/>
        </p:spPr>
        <p:txBody>
          <a:bodyPr wrap="none" lIns="0" tIns="0" rIns="0" bIns="0" rtlCol="0" anchor="ctr"/>
          <a:lstStyle/>
          <a:p>
            <a:pPr algn="l">
              <a:lnSpc>
                <a:spcPct val="120000"/>
              </a:lnSpc>
            </a:pPr>
            <a:r>
              <a:rPr lang="en-US" sz="1500" b="1" dirty="0">
                <a:solidFill>
                  <a:srgbClr val="1B4F72"/>
                </a:solidFill>
                <a:latin typeface="Liter" pitchFamily="34" charset="0"/>
                <a:ea typeface="Liter" pitchFamily="34" charset="-122"/>
                <a:cs typeface="Liter" pitchFamily="34" charset="-120"/>
              </a:rPr>
              <a:t>Kekurangan Perlindungan</a:t>
            </a:r>
            <a:endParaRPr lang="en-US" sz="1500" dirty="0"/>
          </a:p>
        </p:txBody>
      </p:sp>
      <p:sp>
        <p:nvSpPr>
          <p:cNvPr id="45" name="Text 43"/>
          <p:cNvSpPr/>
          <p:nvPr/>
        </p:nvSpPr>
        <p:spPr>
          <a:xfrm>
            <a:off x="12039600" y="3886200"/>
            <a:ext cx="3238500" cy="762000"/>
          </a:xfrm>
          <a:prstGeom prst="rect">
            <a:avLst/>
          </a:prstGeom>
          <a:noFill/>
          <a:ln/>
        </p:spPr>
        <p:txBody>
          <a:bodyPr wrap="square" lIns="0" tIns="0" rIns="0" bIns="0" rtlCol="0" anchor="t"/>
          <a:lstStyle/>
          <a:p>
            <a:pPr algn="l">
              <a:lnSpc>
                <a:spcPct val="150000"/>
              </a:lnSpc>
            </a:pPr>
            <a:r>
              <a:rPr lang="en-US" sz="1300" dirty="0">
                <a:solidFill>
                  <a:srgbClr val="2D3436"/>
                </a:solidFill>
                <a:latin typeface="Liter" pitchFamily="34" charset="0"/>
                <a:ea typeface="Liter" pitchFamily="34" charset="-122"/>
                <a:cs typeface="Liter" pitchFamily="34" charset="-120"/>
              </a:rPr>
              <a:t>Lack of protective factors — tiada fluoride</a:t>
            </a:r>
            <a:endParaRPr lang="en-US" sz="1300" dirty="0"/>
          </a:p>
        </p:txBody>
      </p:sp>
      <p:sp>
        <p:nvSpPr>
          <p:cNvPr id="46" name="Shape 44"/>
          <p:cNvSpPr/>
          <p:nvPr/>
        </p:nvSpPr>
        <p:spPr>
          <a:xfrm>
            <a:off x="762000" y="5207000"/>
            <a:ext cx="14732000" cy="3111500"/>
          </a:xfrm>
          <a:prstGeom prst="roundRect">
            <a:avLst>
              <a:gd name="adj" fmla="val 4000"/>
            </a:avLst>
          </a:prstGeom>
          <a:solidFill>
            <a:srgbClr val="FFFFFF"/>
          </a:solidFill>
          <a:ln/>
          <a:effectLst>
            <a:outerShdw sx="100000" sy="100000" kx="0" ky="0" algn="bl" rotWithShape="0" blurRad="76200" dist="25400" dir="5400000">
              <a:srgbClr val="000000">
                <a:alpha val="2353"/>
              </a:srgbClr>
            </a:outerShdw>
          </a:effectLst>
        </p:spPr>
      </p:sp>
      <p:sp>
        <p:nvSpPr>
          <p:cNvPr id="47" name="Shape 45"/>
          <p:cNvSpPr/>
          <p:nvPr/>
        </p:nvSpPr>
        <p:spPr>
          <a:xfrm>
            <a:off x="762000" y="5207000"/>
            <a:ext cx="63500" cy="3111500"/>
          </a:xfrm>
          <a:prstGeom prst="rect">
            <a:avLst/>
          </a:prstGeom>
          <a:solidFill>
            <a:srgbClr val="1B4F72"/>
          </a:solidFill>
          <a:ln/>
        </p:spPr>
      </p:sp>
      <p:sp>
        <p:nvSpPr>
          <p:cNvPr id="48" name="Text 46"/>
          <p:cNvSpPr/>
          <p:nvPr/>
        </p:nvSpPr>
        <p:spPr>
          <a:xfrm>
            <a:off x="1079500" y="5397500"/>
            <a:ext cx="5080000" cy="355600"/>
          </a:xfrm>
          <a:prstGeom prst="rect">
            <a:avLst/>
          </a:prstGeom>
          <a:noFill/>
          <a:ln/>
        </p:spPr>
        <p:txBody>
          <a:bodyPr wrap="none" lIns="0" tIns="0" rIns="0" bIns="0" rtlCol="0" anchor="ctr"/>
          <a:lstStyle/>
          <a:p>
            <a:pPr algn="l">
              <a:lnSpc>
                <a:spcPct val="120000"/>
              </a:lnSpc>
            </a:pPr>
            <a:r>
              <a:rPr lang="en-US" sz="1700" b="1" dirty="0">
                <a:solidFill>
                  <a:srgbClr val="1B4F72"/>
                </a:solidFill>
                <a:latin typeface="Liter" pitchFamily="34" charset="0"/>
                <a:ea typeface="Liter" pitchFamily="34" charset="-122"/>
                <a:cs typeface="Liter" pitchFamily="34" charset="-120"/>
              </a:rPr>
              <a:t>Aetiology Multifaktorial</a:t>
            </a:r>
            <a:endParaRPr lang="en-US" sz="1700" dirty="0"/>
          </a:p>
        </p:txBody>
      </p:sp>
      <p:sp>
        <p:nvSpPr>
          <p:cNvPr id="49" name="Text 47"/>
          <p:cNvSpPr/>
          <p:nvPr/>
        </p:nvSpPr>
        <p:spPr>
          <a:xfrm>
            <a:off x="1079500" y="5842000"/>
            <a:ext cx="14097000" cy="2349500"/>
          </a:xfrm>
          <a:prstGeom prst="rect">
            <a:avLst/>
          </a:prstGeom>
          <a:noFill/>
          <a:ln/>
        </p:spPr>
        <p:txBody>
          <a:bodyPr wrap="square" lIns="0" tIns="0" rIns="0" bIns="0" rtlCol="0" anchor="t"/>
          <a:lstStyle/>
          <a:p>
            <a:pPr algn="l">
              <a:lnSpc>
                <a:spcPct val="170000"/>
              </a:lnSpc>
            </a:pPr>
            <a:r>
              <a:rPr lang="en-US" sz="1500" dirty="0">
                <a:solidFill>
                  <a:srgbClr val="2D3436"/>
                </a:solidFill>
                <a:latin typeface="Liter" pitchFamily="34" charset="0"/>
                <a:ea typeface="Liter" pitchFamily="34" charset="-122"/>
                <a:cs typeface="Liter" pitchFamily="34" charset="-120"/>
              </a:rPr>
              <a:t>ECC adalah </a:t>
            </a:r>
            <a:pPr algn="l">
              <a:lnSpc>
                <a:spcPct val="170000"/>
              </a:lnSpc>
            </a:pPr>
            <a:r>
              <a:rPr lang="en-US" sz="1500" b="1" dirty="0">
                <a:solidFill>
                  <a:srgbClr val="2D3436"/>
                </a:solidFill>
                <a:latin typeface="Liter" pitchFamily="34" charset="0"/>
                <a:ea typeface="Liter" pitchFamily="34" charset="-122"/>
                <a:cs typeface="Liter" pitchFamily="34" charset="-120"/>
              </a:rPr>
              <a:t>multifaktorial</a:t>
            </a:r>
            <a:pPr algn="l">
              <a:lnSpc>
                <a:spcPct val="170000"/>
              </a:lnSpc>
            </a:pPr>
            <a:r>
              <a:rPr lang="en-US" sz="1500" dirty="0">
                <a:solidFill>
                  <a:srgbClr val="2D3436"/>
                </a:solidFill>
                <a:latin typeface="Liter" pitchFamily="34" charset="0"/>
                <a:ea typeface="Liter" pitchFamily="34" charset="-122"/>
                <a:cs typeface="Liter" pitchFamily="34" charset="-120"/>
              </a:rPr>
              <a:t> asal usulnya. Gagasan bahawa aetologi utama adalah modaliti penyusuan yang tidak sesuai tidak lagi dapat dipertahankan — oleh itu penggunaan nama ECC untuk meningkatkan kesedaran yang sewajarnya.</a:t>
            </a:r>
            <a:endParaRPr lang="en-US" sz="1500" dirty="0"/>
          </a:p>
          <a:p>
            <a:pPr algn="l">
              <a:lnSpc>
                <a:spcPct val="170000"/>
              </a:lnSpc>
              <a:spcBef>
                <a:spcPts val="800"/>
              </a:spcBef>
            </a:pPr>
            <a:r>
              <a:rPr lang="en-US" sz="1500" dirty="0">
                <a:solidFill>
                  <a:srgbClr val="2D3436"/>
                </a:solidFill>
                <a:latin typeface="Liter" pitchFamily="34" charset="0"/>
                <a:ea typeface="Liter" pitchFamily="34" charset="-122"/>
                <a:cs typeface="Liter" pitchFamily="34" charset="-120"/>
              </a:rPr>
              <a:t>Faktor risiko merangkumi amalan penyusuan, gula dalam diet, mikrobiom oral, amalan kebersihan oral yang lemah, dan kekurangan faktor perlindungan. Memahami faktor-faktor ini adalah penting untuk strategi pencegahan yang bersasaran.</a:t>
            </a:r>
            <a:endParaRPr lang="en-US" sz="1500" dirty="0"/>
          </a:p>
        </p:txBody>
      </p:sp>
      <p:sp>
        <p:nvSpPr>
          <p:cNvPr id="50" name="Shape 48"/>
          <p:cNvSpPr/>
          <p:nvPr/>
        </p:nvSpPr>
        <p:spPr>
          <a:xfrm>
            <a:off x="762000" y="8763000"/>
            <a:ext cx="14732000" cy="12700"/>
          </a:xfrm>
          <a:prstGeom prst="rect">
            <a:avLst/>
          </a:prstGeom>
          <a:solidFill>
            <a:srgbClr val="E8E2DA"/>
          </a:solidFill>
          <a:ln/>
        </p:spPr>
      </p:sp>
      <p:sp>
        <p:nvSpPr>
          <p:cNvPr id="51" name="Text 49"/>
          <p:cNvSpPr/>
          <p:nvPr/>
        </p:nvSpPr>
        <p:spPr>
          <a:xfrm>
            <a:off x="11176000" y="8826500"/>
            <a:ext cx="4318000" cy="228600"/>
          </a:xfrm>
          <a:prstGeom prst="rect">
            <a:avLst/>
          </a:prstGeom>
          <a:noFill/>
          <a:ln/>
        </p:spPr>
        <p:txBody>
          <a:bodyPr wrap="none" lIns="0" tIns="0" rIns="0" bIns="0" rtlCol="0" anchor="ctr"/>
          <a:lstStyle/>
          <a:p>
            <a:pPr algn="r">
              <a:lnSpc>
                <a:spcPct val="120000"/>
              </a:lnSpc>
            </a:pPr>
            <a:r>
              <a:rPr lang="en-US" sz="1100" dirty="0">
                <a:solidFill>
                  <a:srgbClr val="7F8C8D"/>
                </a:solidFill>
                <a:latin typeface="Liter" pitchFamily="34" charset="0"/>
                <a:ea typeface="Liter" pitchFamily="34" charset="-122"/>
                <a:cs typeface="Liter" pitchFamily="34" charset="-120"/>
              </a:rPr>
              <a:t>Klinik Pergigian Dato Keramat | CPG ECC</a:t>
            </a:r>
            <a:endParaRPr lang="en-US" sz="1100" dirty="0"/>
          </a:p>
        </p:txBody>
      </p:sp>
      <p:pic>
        <p:nvPicPr>
          <p:cNvPr id="52" name="Image 0" descr="https://kimi-img.moonshot.cn/pub/slides/okc/badodhkogb7vs/mnt/agents/output/cpg-ecc/images/4_KKM_BusinessToday.png">    </p:cNvPr>
          <p:cNvPicPr>
            <a:picLocks noChangeAspect="1"/>
          </p:cNvPicPr>
          <p:nvPr/>
        </p:nvPicPr>
        <p:blipFill>
          <a:blip r:embed="rId1">
            <a:alphaModFix amt="50000"/>
          </a:blip>
          <a:srcRect l="0" r="0" t="0" b="0"/>
          <a:stretch/>
        </p:blipFill>
        <p:spPr>
          <a:xfrm>
            <a:off x="762000" y="8788400"/>
            <a:ext cx="889000" cy="279400"/>
          </a:xfrm>
          <a:prstGeom prst="rect">
            <a:avLst/>
          </a:prstGeom>
        </p:spPr>
      </p:pic>
    </p:spTree>
  </p:cSld>
  <p:clrMapOvr>
    <a:masterClrMapping/>
  </p:clrMapOvr>
  <p:transition>
    <p:fade/>
    <p:spd val="med"/>
  </p:transition>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1EC"/>
        </a:solidFill>
      </p:bgPr>
    </p:bg>
    <p:spTree>
      <p:nvGrpSpPr>
        <p:cNvPr id="1" name=""/>
        <p:cNvGrpSpPr/>
        <p:nvPr/>
      </p:nvGrpSpPr>
      <p:grpSpPr>
        <a:xfrm>
          <a:off x="0" y="0"/>
          <a:ext cx="0" cy="0"/>
          <a:chOff x="0" y="0"/>
          <a:chExt cx="0" cy="0"/>
        </a:xfrm>
      </p:grpSpPr>
      <p:sp>
        <p:nvSpPr>
          <p:cNvPr id="2" name="Shape 0"/>
          <p:cNvSpPr/>
          <p:nvPr/>
        </p:nvSpPr>
        <p:spPr>
          <a:xfrm>
            <a:off x="0" y="0"/>
            <a:ext cx="16256000" cy="508000"/>
          </a:xfrm>
          <a:prstGeom prst="rect">
            <a:avLst/>
          </a:prstGeom>
          <a:solidFill>
            <a:srgbClr val="1B4F72"/>
          </a:solidFill>
          <a:ln/>
        </p:spPr>
      </p:sp>
      <p:sp>
        <p:nvSpPr>
          <p:cNvPr id="3" name="Text 1"/>
          <p:cNvSpPr/>
          <p:nvPr/>
        </p:nvSpPr>
        <p:spPr>
          <a:xfrm>
            <a:off x="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PENGENALAN</a:t>
            </a:r>
            <a:endParaRPr lang="en-US" sz="1200" dirty="0"/>
          </a:p>
        </p:txBody>
      </p:sp>
      <p:sp>
        <p:nvSpPr>
          <p:cNvPr id="4" name="Text 2"/>
          <p:cNvSpPr/>
          <p:nvPr/>
        </p:nvSpPr>
        <p:spPr>
          <a:xfrm>
            <a:off x="32512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FAKTOR RISIKO</a:t>
            </a:r>
            <a:endParaRPr lang="en-US" sz="1200" dirty="0"/>
          </a:p>
        </p:txBody>
      </p:sp>
      <p:sp>
        <p:nvSpPr>
          <p:cNvPr id="5" name="Text 3"/>
          <p:cNvSpPr/>
          <p:nvPr/>
        </p:nvSpPr>
        <p:spPr>
          <a:xfrm>
            <a:off x="65024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PEMERIKSAAN</a:t>
            </a:r>
            <a:endParaRPr lang="en-US" sz="1200" dirty="0"/>
          </a:p>
        </p:txBody>
      </p:sp>
      <p:sp>
        <p:nvSpPr>
          <p:cNvPr id="6" name="Text 4"/>
          <p:cNvSpPr/>
          <p:nvPr/>
        </p:nvSpPr>
        <p:spPr>
          <a:xfrm>
            <a:off x="97536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PENCEGAHAN</a:t>
            </a:r>
            <a:endParaRPr lang="en-US" sz="1200" dirty="0"/>
          </a:p>
        </p:txBody>
      </p:sp>
      <p:sp>
        <p:nvSpPr>
          <p:cNvPr id="7" name="Text 5"/>
          <p:cNvSpPr/>
          <p:nvPr/>
        </p:nvSpPr>
        <p:spPr>
          <a:xfrm>
            <a:off x="13004800" y="0"/>
            <a:ext cx="3251200" cy="508000"/>
          </a:xfrm>
          <a:prstGeom prst="rect">
            <a:avLst/>
          </a:prstGeom>
          <a:noFill/>
          <a:ln/>
        </p:spPr>
        <p:txBody>
          <a:bodyPr wrap="none" lIns="0" tIns="0" rIns="0" bIns="0" rtlCol="0" anchor="ctr"/>
          <a:lstStyle/>
          <a:p>
            <a:pPr algn="ctr">
              <a:lnSpc>
                <a:spcPct val="120000"/>
              </a:lnSpc>
            </a:pPr>
            <a:r>
              <a:rPr lang="en-US" sz="1200" spc="100" kern="0" dirty="0">
                <a:solidFill>
                  <a:srgbClr val="FFFFFF"/>
                </a:solidFill>
                <a:latin typeface="Quattrocento Sans" pitchFamily="34" charset="0"/>
                <a:ea typeface="Quattrocento Sans" pitchFamily="34" charset="-122"/>
                <a:cs typeface="Quattrocento Sans" pitchFamily="34" charset="-120"/>
              </a:rPr>
              <a:t>RAWATAN</a:t>
            </a:r>
            <a:endParaRPr lang="en-US" sz="1200" dirty="0"/>
          </a:p>
        </p:txBody>
      </p:sp>
      <p:sp>
        <p:nvSpPr>
          <p:cNvPr id="8" name="Shape 6"/>
          <p:cNvSpPr/>
          <p:nvPr/>
        </p:nvSpPr>
        <p:spPr>
          <a:xfrm>
            <a:off x="3251200" y="508000"/>
            <a:ext cx="3251200" cy="38100"/>
          </a:xfrm>
          <a:prstGeom prst="rect">
            <a:avLst/>
          </a:prstGeom>
          <a:solidFill>
            <a:srgbClr val="C67A3C"/>
          </a:solidFill>
          <a:ln/>
        </p:spPr>
      </p:sp>
      <p:sp>
        <p:nvSpPr>
          <p:cNvPr id="9" name="Text 7"/>
          <p:cNvSpPr/>
          <p:nvPr/>
        </p:nvSpPr>
        <p:spPr>
          <a:xfrm>
            <a:off x="762000" y="698500"/>
            <a:ext cx="8890000" cy="482600"/>
          </a:xfrm>
          <a:prstGeom prst="rect">
            <a:avLst/>
          </a:prstGeom>
          <a:noFill/>
          <a:ln/>
        </p:spPr>
        <p:txBody>
          <a:bodyPr wrap="none" lIns="0" tIns="0" rIns="0" bIns="0" rtlCol="0" anchor="ctr"/>
          <a:lstStyle/>
          <a:p>
            <a:pPr algn="l">
              <a:lnSpc>
                <a:spcPct val="120000"/>
              </a:lnSpc>
            </a:pPr>
            <a:r>
              <a:rPr lang="en-US" sz="2800" dirty="0">
                <a:solidFill>
                  <a:srgbClr val="1B4F72"/>
                </a:solidFill>
                <a:latin typeface="Liter" pitchFamily="34" charset="0"/>
                <a:ea typeface="Liter" pitchFamily="34" charset="-122"/>
                <a:cs typeface="Liter" pitchFamily="34" charset="-120"/>
              </a:rPr>
              <a:t>Faktor Perlindungan Terhadap ECC</a:t>
            </a:r>
            <a:endParaRPr lang="en-US" sz="2800" dirty="0"/>
          </a:p>
        </p:txBody>
      </p:sp>
      <p:sp>
        <p:nvSpPr>
          <p:cNvPr id="10" name="Shape 8"/>
          <p:cNvSpPr/>
          <p:nvPr/>
        </p:nvSpPr>
        <p:spPr>
          <a:xfrm>
            <a:off x="762000" y="1231900"/>
            <a:ext cx="635000" cy="38100"/>
          </a:xfrm>
          <a:prstGeom prst="rect">
            <a:avLst/>
          </a:prstGeom>
          <a:solidFill>
            <a:srgbClr val="C67A3C"/>
          </a:solidFill>
          <a:ln/>
        </p:spPr>
      </p:sp>
      <p:sp>
        <p:nvSpPr>
          <p:cNvPr id="11" name="Text 9"/>
          <p:cNvSpPr/>
          <p:nvPr/>
        </p:nvSpPr>
        <p:spPr>
          <a:xfrm>
            <a:off x="762000" y="1498600"/>
            <a:ext cx="5080000" cy="279400"/>
          </a:xfrm>
          <a:prstGeom prst="rect">
            <a:avLst/>
          </a:prstGeom>
          <a:noFill/>
          <a:ln/>
        </p:spPr>
        <p:txBody>
          <a:bodyPr wrap="none" lIns="0" tIns="0" rIns="0" bIns="0" rtlCol="0" anchor="ctr"/>
          <a:lstStyle/>
          <a:p>
            <a:pPr algn="l">
              <a:lnSpc>
                <a:spcPct val="120000"/>
              </a:lnSpc>
            </a:pPr>
            <a:r>
              <a:rPr lang="en-US" sz="1300" spc="200" kern="0" dirty="0">
                <a:solidFill>
                  <a:srgbClr val="C67A3C"/>
                </a:solidFill>
                <a:latin typeface="Quattrocento Sans" pitchFamily="34" charset="0"/>
                <a:ea typeface="Quattrocento Sans" pitchFamily="34" charset="-122"/>
                <a:cs typeface="Quattrocento Sans" pitchFamily="34" charset="-120"/>
              </a:rPr>
              <a:t>FAKTOR PERLINDUNGAN DIET</a:t>
            </a:r>
            <a:endParaRPr lang="en-US" sz="1300" dirty="0"/>
          </a:p>
        </p:txBody>
      </p:sp>
      <p:sp>
        <p:nvSpPr>
          <p:cNvPr id="12" name="Shape 10"/>
          <p:cNvSpPr/>
          <p:nvPr/>
        </p:nvSpPr>
        <p:spPr>
          <a:xfrm>
            <a:off x="762000" y="1930400"/>
            <a:ext cx="7112000" cy="3048000"/>
          </a:xfrm>
          <a:prstGeom prst="roundRect">
            <a:avLst>
              <a:gd name="adj" fmla="val 6000"/>
            </a:avLst>
          </a:prstGeom>
          <a:solidFill>
            <a:srgbClr val="FFFFFF"/>
          </a:solidFill>
          <a:ln/>
          <a:effectLst>
            <a:outerShdw sx="100000" sy="100000" kx="0" ky="0" algn="bl" rotWithShape="0" blurRad="101600" dist="25400" dir="5400000">
              <a:srgbClr val="000000">
                <a:alpha val="3137"/>
              </a:srgbClr>
            </a:outerShdw>
          </a:effectLst>
        </p:spPr>
      </p:sp>
      <p:sp>
        <p:nvSpPr>
          <p:cNvPr id="13" name="Shape 11"/>
          <p:cNvSpPr/>
          <p:nvPr/>
        </p:nvSpPr>
        <p:spPr>
          <a:xfrm>
            <a:off x="762000" y="1930400"/>
            <a:ext cx="63500" cy="3048000"/>
          </a:xfrm>
          <a:prstGeom prst="rect">
            <a:avLst/>
          </a:prstGeom>
          <a:solidFill>
            <a:srgbClr val="27AE60"/>
          </a:solidFill>
          <a:ln/>
        </p:spPr>
      </p:sp>
      <p:sp>
        <p:nvSpPr>
          <p:cNvPr id="14" name="Text 12"/>
          <p:cNvSpPr/>
          <p:nvPr/>
        </p:nvSpPr>
        <p:spPr>
          <a:xfrm>
            <a:off x="1041400" y="2095500"/>
            <a:ext cx="6604000" cy="2730500"/>
          </a:xfrm>
          <a:prstGeom prst="rect">
            <a:avLst/>
          </a:prstGeom>
          <a:noFill/>
          <a:ln/>
        </p:spPr>
        <p:txBody>
          <a:bodyPr wrap="square" lIns="0" tIns="0" rIns="0" bIns="0" rtlCol="0" anchor="t"/>
          <a:lstStyle/>
          <a:p>
            <a:pPr algn="l">
              <a:lnSpc>
                <a:spcPct val="165000"/>
              </a:lnSpc>
            </a:pPr>
            <a:r>
              <a:rPr lang="en-US" sz="1500" dirty="0">
                <a:solidFill>
                  <a:srgbClr val="27AE60"/>
                </a:solidFill>
                <a:latin typeface="Liter" pitchFamily="34" charset="0"/>
                <a:ea typeface="Liter" pitchFamily="34" charset="-122"/>
                <a:cs typeface="Liter" pitchFamily="34" charset="-120"/>
              </a:rPr>
              <a:t>■</a:t>
            </a:r>
            <a:pPr algn="l">
              <a:lnSpc>
                <a:spcPct val="165000"/>
              </a:lnSpc>
            </a:pPr>
            <a:r>
              <a:rPr lang="en-US" sz="1500" dirty="0">
                <a:solidFill>
                  <a:srgbClr val="2D3436"/>
                </a:solidFill>
                <a:latin typeface="Liter" pitchFamily="34" charset="0"/>
                <a:ea typeface="Liter" pitchFamily="34" charset="-122"/>
                <a:cs typeface="Liter" pitchFamily="34" charset="-120"/>
              </a:rPr>
              <a:t> </a:t>
            </a:r>
            <a:pPr algn="l">
              <a:lnSpc>
                <a:spcPct val="165000"/>
              </a:lnSpc>
            </a:pPr>
            <a:r>
              <a:rPr lang="en-US" sz="1500" b="1" dirty="0">
                <a:solidFill>
                  <a:srgbClr val="2D3436"/>
                </a:solidFill>
                <a:latin typeface="Liter" pitchFamily="34" charset="0"/>
                <a:ea typeface="Liter" pitchFamily="34" charset="-122"/>
                <a:cs typeface="Liter" pitchFamily="34" charset="-120"/>
              </a:rPr>
              <a:t>Susu dan keju</a:t>
            </a:r>
            <a:pPr algn="l">
              <a:lnSpc>
                <a:spcPct val="165000"/>
              </a:lnSpc>
            </a:pPr>
            <a:r>
              <a:rPr lang="en-US" sz="1500" dirty="0">
                <a:solidFill>
                  <a:srgbClr val="2D3436"/>
                </a:solidFill>
                <a:latin typeface="Liter" pitchFamily="34" charset="0"/>
                <a:ea typeface="Liter" pitchFamily="34" charset="-122"/>
                <a:cs typeface="Liter" pitchFamily="34" charset="-120"/>
              </a:rPr>
              <a:t> mengurangkan asid metabolik dan keasidan plak</a:t>
            </a:r>
            <a:endParaRPr lang="en-US" sz="1500" dirty="0"/>
          </a:p>
          <a:p>
            <a:pPr algn="l">
              <a:lnSpc>
                <a:spcPct val="165000"/>
              </a:lnSpc>
            </a:pPr>
            <a:r>
              <a:rPr lang="en-US" sz="1500" dirty="0">
                <a:solidFill>
                  <a:srgbClr val="27AE60"/>
                </a:solidFill>
                <a:latin typeface="Liter" pitchFamily="34" charset="0"/>
                <a:ea typeface="Liter" pitchFamily="34" charset="-122"/>
                <a:cs typeface="Liter" pitchFamily="34" charset="-120"/>
              </a:rPr>
              <a:t>■</a:t>
            </a:r>
            <a:pPr algn="l">
              <a:lnSpc>
                <a:spcPct val="165000"/>
              </a:lnSpc>
            </a:pPr>
            <a:r>
              <a:rPr lang="en-US" sz="1500" dirty="0">
                <a:solidFill>
                  <a:srgbClr val="2D3436"/>
                </a:solidFill>
                <a:latin typeface="Liter" pitchFamily="34" charset="0"/>
                <a:ea typeface="Liter" pitchFamily="34" charset="-122"/>
                <a:cs typeface="Liter" pitchFamily="34" charset="-120"/>
              </a:rPr>
              <a:t> Pengambilan buah-buahan dan sayur-sayuran tinggi dikaitkan dengan risiko ECC yang lebih rendah</a:t>
            </a:r>
            <a:endParaRPr lang="en-US" sz="1500" dirty="0"/>
          </a:p>
          <a:p>
            <a:pPr algn="l">
              <a:lnSpc>
                <a:spcPct val="165000"/>
              </a:lnSpc>
            </a:pPr>
            <a:r>
              <a:rPr lang="en-US" sz="1500" dirty="0">
                <a:solidFill>
                  <a:srgbClr val="27AE60"/>
                </a:solidFill>
                <a:latin typeface="Liter" pitchFamily="34" charset="0"/>
                <a:ea typeface="Liter" pitchFamily="34" charset="-122"/>
                <a:cs typeface="Liter" pitchFamily="34" charset="-120"/>
              </a:rPr>
              <a:t>■</a:t>
            </a:r>
            <a:pPr algn="l">
              <a:lnSpc>
                <a:spcPct val="165000"/>
              </a:lnSpc>
            </a:pPr>
            <a:r>
              <a:rPr lang="en-US" sz="1500" dirty="0">
                <a:solidFill>
                  <a:srgbClr val="2D3436"/>
                </a:solidFill>
                <a:latin typeface="Liter" pitchFamily="34" charset="0"/>
                <a:ea typeface="Liter" pitchFamily="34" charset="-122"/>
                <a:cs typeface="Liter" pitchFamily="34" charset="-120"/>
              </a:rPr>
              <a:t> Pengambilan buah-buahan whole: </a:t>
            </a:r>
            <a:pPr algn="l">
              <a:lnSpc>
                <a:spcPct val="165000"/>
              </a:lnSpc>
            </a:pPr>
            <a:r>
              <a:rPr lang="en-US" sz="1500" b="1" dirty="0">
                <a:solidFill>
                  <a:srgbClr val="2D3436"/>
                </a:solidFill>
                <a:latin typeface="Liter" pitchFamily="34" charset="0"/>
                <a:ea typeface="Liter" pitchFamily="34" charset="-122"/>
                <a:cs typeface="Liter" pitchFamily="34" charset="-120"/>
              </a:rPr>
              <a:t>OR = 0.47</a:t>
            </a:r>
            <a:pPr algn="l">
              <a:lnSpc>
                <a:spcPct val="165000"/>
              </a:lnSpc>
            </a:pPr>
            <a:r>
              <a:rPr lang="en-US" sz="1500" dirty="0">
                <a:solidFill>
                  <a:srgbClr val="2D3436"/>
                </a:solidFill>
                <a:latin typeface="Liter" pitchFamily="34" charset="0"/>
                <a:ea typeface="Liter" pitchFamily="34" charset="-122"/>
                <a:cs typeface="Liter" pitchFamily="34" charset="-120"/>
              </a:rPr>
              <a:t> (Zaki et al., 2015) Aras III</a:t>
            </a:r>
            <a:endParaRPr lang="en-US" sz="1500" dirty="0"/>
          </a:p>
          <a:p>
            <a:pPr algn="l">
              <a:lnSpc>
                <a:spcPct val="165000"/>
              </a:lnSpc>
            </a:pPr>
            <a:r>
              <a:rPr lang="en-US" sz="1500" dirty="0">
                <a:solidFill>
                  <a:srgbClr val="27AE60"/>
                </a:solidFill>
                <a:latin typeface="Liter" pitchFamily="34" charset="0"/>
                <a:ea typeface="Liter" pitchFamily="34" charset="-122"/>
                <a:cs typeface="Liter" pitchFamily="34" charset="-120"/>
              </a:rPr>
              <a:t>■</a:t>
            </a:r>
            <a:pPr algn="l">
              <a:lnSpc>
                <a:spcPct val="165000"/>
              </a:lnSpc>
            </a:pPr>
            <a:r>
              <a:rPr lang="en-US" sz="1500" dirty="0">
                <a:solidFill>
                  <a:srgbClr val="2D3436"/>
                </a:solidFill>
                <a:latin typeface="Liter" pitchFamily="34" charset="0"/>
                <a:ea typeface="Liter" pitchFamily="34" charset="-122"/>
                <a:cs typeface="Liter" pitchFamily="34" charset="-120"/>
              </a:rPr>
              <a:t> Pengambilan susu: </a:t>
            </a:r>
            <a:pPr algn="l">
              <a:lnSpc>
                <a:spcPct val="165000"/>
              </a:lnSpc>
            </a:pPr>
            <a:r>
              <a:rPr lang="en-US" sz="1500" b="1" dirty="0">
                <a:solidFill>
                  <a:srgbClr val="2D3436"/>
                </a:solidFill>
                <a:latin typeface="Liter" pitchFamily="34" charset="0"/>
                <a:ea typeface="Liter" pitchFamily="34" charset="-122"/>
                <a:cs typeface="Liter" pitchFamily="34" charset="-120"/>
              </a:rPr>
              <a:t>OR = 0.50</a:t>
            </a:r>
            <a:pPr algn="l">
              <a:lnSpc>
                <a:spcPct val="165000"/>
              </a:lnSpc>
            </a:pPr>
            <a:r>
              <a:rPr lang="en-US" sz="1500" dirty="0">
                <a:solidFill>
                  <a:srgbClr val="2D3436"/>
                </a:solidFill>
                <a:latin typeface="Liter" pitchFamily="34" charset="0"/>
                <a:ea typeface="Liter" pitchFamily="34" charset="-122"/>
                <a:cs typeface="Liter" pitchFamily="34" charset="-120"/>
              </a:rPr>
              <a:t> (Zaki et al., 2015) Aras III</a:t>
            </a:r>
            <a:endParaRPr lang="en-US" sz="1500" dirty="0"/>
          </a:p>
          <a:p>
            <a:pPr algn="l">
              <a:lnSpc>
                <a:spcPct val="165000"/>
              </a:lnSpc>
            </a:pPr>
            <a:r>
              <a:rPr lang="en-US" sz="1500" dirty="0">
                <a:solidFill>
                  <a:srgbClr val="27AE60"/>
                </a:solidFill>
                <a:latin typeface="Liter" pitchFamily="34" charset="0"/>
                <a:ea typeface="Liter" pitchFamily="34" charset="-122"/>
                <a:cs typeface="Liter" pitchFamily="34" charset="-120"/>
              </a:rPr>
              <a:t>■</a:t>
            </a:r>
            <a:pPr algn="l">
              <a:lnSpc>
                <a:spcPct val="165000"/>
              </a:lnSpc>
            </a:pPr>
            <a:r>
              <a:rPr lang="en-US" sz="1500" dirty="0">
                <a:solidFill>
                  <a:srgbClr val="2D3436"/>
                </a:solidFill>
                <a:latin typeface="Liter" pitchFamily="34" charset="0"/>
                <a:ea typeface="Liter" pitchFamily="34" charset="-122"/>
                <a:cs typeface="Liter" pitchFamily="34" charset="-120"/>
              </a:rPr>
              <a:t> Pengambilan air dan produk tenusu harian adalah perlindungan (Mahboobi et al., 2021) </a:t>
            </a:r>
            <a:pPr algn="l">
              <a:lnSpc>
                <a:spcPct val="165000"/>
              </a:lnSpc>
            </a:pPr>
            <a:r>
              <a:rPr lang="en-US" sz="1500" b="1" dirty="0">
                <a:solidFill>
                  <a:srgbClr val="2D3436"/>
                </a:solidFill>
                <a:latin typeface="Liter" pitchFamily="34" charset="0"/>
                <a:ea typeface="Liter" pitchFamily="34" charset="-122"/>
                <a:cs typeface="Liter" pitchFamily="34" charset="-120"/>
              </a:rPr>
              <a:t>Aras II-1</a:t>
            </a:r>
            <a:endParaRPr lang="en-US" sz="1500" dirty="0"/>
          </a:p>
        </p:txBody>
      </p:sp>
      <p:sp>
        <p:nvSpPr>
          <p:cNvPr id="15" name="Text 13"/>
          <p:cNvSpPr/>
          <p:nvPr/>
        </p:nvSpPr>
        <p:spPr>
          <a:xfrm>
            <a:off x="8382000" y="1498600"/>
            <a:ext cx="5080000" cy="279400"/>
          </a:xfrm>
          <a:prstGeom prst="rect">
            <a:avLst/>
          </a:prstGeom>
          <a:noFill/>
          <a:ln/>
        </p:spPr>
        <p:txBody>
          <a:bodyPr wrap="none" lIns="0" tIns="0" rIns="0" bIns="0" rtlCol="0" anchor="ctr"/>
          <a:lstStyle/>
          <a:p>
            <a:pPr algn="l">
              <a:lnSpc>
                <a:spcPct val="120000"/>
              </a:lnSpc>
            </a:pPr>
            <a:r>
              <a:rPr lang="en-US" sz="1300" spc="200" kern="0" dirty="0">
                <a:solidFill>
                  <a:srgbClr val="C67A3C"/>
                </a:solidFill>
                <a:latin typeface="Quattrocento Sans" pitchFamily="34" charset="0"/>
                <a:ea typeface="Quattrocento Sans" pitchFamily="34" charset="-122"/>
                <a:cs typeface="Quattrocento Sans" pitchFamily="34" charset="-120"/>
              </a:rPr>
              <a:t>AIR LIUR — PERTAHANAN ASLI</a:t>
            </a:r>
            <a:endParaRPr lang="en-US" sz="1300" dirty="0"/>
          </a:p>
        </p:txBody>
      </p:sp>
      <p:sp>
        <p:nvSpPr>
          <p:cNvPr id="16" name="Shape 14"/>
          <p:cNvSpPr/>
          <p:nvPr/>
        </p:nvSpPr>
        <p:spPr>
          <a:xfrm>
            <a:off x="8382000" y="1930400"/>
            <a:ext cx="7112000" cy="3238500"/>
          </a:xfrm>
          <a:prstGeom prst="roundRect">
            <a:avLst>
              <a:gd name="adj" fmla="val 6000"/>
            </a:avLst>
          </a:prstGeom>
          <a:solidFill>
            <a:srgbClr val="1B4F72"/>
          </a:solidFill>
          <a:ln/>
          <a:effectLst>
            <a:outerShdw sx="100000" sy="100000" kx="0" ky="0" algn="bl" rotWithShape="0" blurRad="101600" dist="25400" dir="5400000">
              <a:srgbClr val="000000">
                <a:alpha val="6275"/>
              </a:srgbClr>
            </a:outerShdw>
          </a:effectLst>
        </p:spPr>
      </p:sp>
      <p:sp>
        <p:nvSpPr>
          <p:cNvPr id="17" name="Text 15"/>
          <p:cNvSpPr/>
          <p:nvPr/>
        </p:nvSpPr>
        <p:spPr>
          <a:xfrm>
            <a:off x="8661400" y="2095500"/>
            <a:ext cx="6604000" cy="2984500"/>
          </a:xfrm>
          <a:prstGeom prst="rect">
            <a:avLst/>
          </a:prstGeom>
          <a:noFill/>
          <a:ln/>
        </p:spPr>
        <p:txBody>
          <a:bodyPr wrap="square" lIns="0" tIns="0" rIns="0" bIns="0" rtlCol="0" anchor="t"/>
          <a:lstStyle/>
          <a:p>
            <a:pPr algn="l">
              <a:lnSpc>
                <a:spcPct val="165000"/>
              </a:lnSpc>
            </a:pPr>
            <a:r>
              <a:rPr lang="en-US" sz="1500" b="1" dirty="0">
                <a:solidFill>
                  <a:srgbClr val="FFFFFF"/>
                </a:solidFill>
                <a:latin typeface="Liter" pitchFamily="34" charset="0"/>
                <a:ea typeface="Liter" pitchFamily="34" charset="-122"/>
                <a:cs typeface="Liter" pitchFamily="34" charset="-120"/>
              </a:rPr>
              <a:t>1. Sifat Fizikal</a:t>
            </a:r>
            <a:endParaRPr lang="en-US" sz="1500" dirty="0"/>
          </a:p>
          <a:p>
            <a:pPr algn="l">
              <a:lnSpc>
                <a:spcPct val="165000"/>
              </a:lnSpc>
            </a:pPr>
            <a:r>
              <a:rPr lang="en-US" sz="1500" dirty="0">
                <a:solidFill>
                  <a:srgbClr val="FFFFFF"/>
                </a:solidFill>
                <a:latin typeface="Liter" pitchFamily="34" charset="0"/>
                <a:ea typeface="Liter" pitchFamily="34" charset="-122"/>
                <a:cs typeface="Liter" pitchFamily="34" charset="-120"/>
              </a:rPr>
              <a:t>pH dan keupayaan penampan</a:t>
            </a:r>
            <a:endParaRPr lang="en-US" sz="1500" dirty="0"/>
          </a:p>
          <a:p>
            <a:pPr algn="l">
              <a:lnSpc>
                <a:spcPct val="165000"/>
              </a:lnSpc>
              <a:spcBef>
                <a:spcPts val="600"/>
              </a:spcBef>
            </a:pPr>
            <a:r>
              <a:rPr lang="en-US" sz="1500" b="1" dirty="0">
                <a:solidFill>
                  <a:srgbClr val="FFFFFF"/>
                </a:solidFill>
                <a:latin typeface="Liter" pitchFamily="34" charset="0"/>
                <a:ea typeface="Liter" pitchFamily="34" charset="-122"/>
                <a:cs typeface="Liter" pitchFamily="34" charset="-120"/>
              </a:rPr>
              <a:t>2. Sifat Kimia</a:t>
            </a:r>
            <a:endParaRPr lang="en-US" sz="1500" dirty="0"/>
          </a:p>
          <a:p>
            <a:pPr algn="l">
              <a:lnSpc>
                <a:spcPct val="165000"/>
              </a:lnSpc>
            </a:pPr>
            <a:r>
              <a:rPr lang="en-US" sz="1500" dirty="0">
                <a:solidFill>
                  <a:srgbClr val="FFFFFF"/>
                </a:solidFill>
                <a:latin typeface="Liter" pitchFamily="34" charset="0"/>
                <a:ea typeface="Liter" pitchFamily="34" charset="-122"/>
                <a:cs typeface="Liter" pitchFamily="34" charset="-120"/>
              </a:rPr>
              <a:t>Ion tak organik, protein &amp; peptida; neutralisasi pH plak; membilas sisa makanan; meningkatkan remineralisasi enamel</a:t>
            </a:r>
            <a:endParaRPr lang="en-US" sz="1500" dirty="0"/>
          </a:p>
          <a:p>
            <a:pPr algn="l">
              <a:lnSpc>
                <a:spcPct val="165000"/>
              </a:lnSpc>
              <a:spcBef>
                <a:spcPts val="600"/>
              </a:spcBef>
            </a:pPr>
            <a:r>
              <a:rPr lang="en-US" sz="1500" b="1" dirty="0">
                <a:solidFill>
                  <a:srgbClr val="FFFFFF"/>
                </a:solidFill>
                <a:latin typeface="Liter" pitchFamily="34" charset="0"/>
                <a:ea typeface="Liter" pitchFamily="34" charset="-122"/>
                <a:cs typeface="Liter" pitchFamily="34" charset="-120"/>
              </a:rPr>
              <a:t>3. Sifat Antibakteria</a:t>
            </a:r>
            <a:endParaRPr lang="en-US" sz="1500" dirty="0"/>
          </a:p>
          <a:p>
            <a:pPr algn="l">
              <a:lnSpc>
                <a:spcPct val="165000"/>
              </a:lnSpc>
            </a:pPr>
            <a:r>
              <a:rPr lang="en-US" sz="1500" dirty="0">
                <a:solidFill>
                  <a:srgbClr val="FFFFFF"/>
                </a:solidFill>
                <a:latin typeface="Liter" pitchFamily="34" charset="0"/>
                <a:ea typeface="Liter" pitchFamily="34" charset="-122"/>
                <a:cs typeface="Liter" pitchFamily="34" charset="-120"/>
              </a:rPr>
              <a:t>Membuang mikroorganisma dan agregasi gula</a:t>
            </a:r>
            <a:endParaRPr lang="en-US" sz="1500" dirty="0"/>
          </a:p>
        </p:txBody>
      </p:sp>
      <p:sp>
        <p:nvSpPr>
          <p:cNvPr id="18" name="Shape 16"/>
          <p:cNvSpPr/>
          <p:nvPr/>
        </p:nvSpPr>
        <p:spPr>
          <a:xfrm>
            <a:off x="762000" y="5334000"/>
            <a:ext cx="14732000" cy="2921000"/>
          </a:xfrm>
          <a:prstGeom prst="roundRect">
            <a:avLst>
              <a:gd name="adj" fmla="val 4000"/>
            </a:avLst>
          </a:prstGeom>
          <a:solidFill>
            <a:srgbClr val="FFFFFF"/>
          </a:solidFill>
          <a:ln/>
          <a:effectLst>
            <a:outerShdw sx="100000" sy="100000" kx="0" ky="0" algn="bl" rotWithShape="0" blurRad="76200" dist="25400" dir="5400000">
              <a:srgbClr val="000000">
                <a:alpha val="2353"/>
              </a:srgbClr>
            </a:outerShdw>
          </a:effectLst>
        </p:spPr>
      </p:sp>
      <p:sp>
        <p:nvSpPr>
          <p:cNvPr id="19" name="Shape 17"/>
          <p:cNvSpPr/>
          <p:nvPr/>
        </p:nvSpPr>
        <p:spPr>
          <a:xfrm>
            <a:off x="762000" y="5334000"/>
            <a:ext cx="63500" cy="2921000"/>
          </a:xfrm>
          <a:prstGeom prst="rect">
            <a:avLst/>
          </a:prstGeom>
          <a:solidFill>
            <a:srgbClr val="C67A3C"/>
          </a:solidFill>
          <a:ln/>
        </p:spPr>
      </p:sp>
      <p:sp>
        <p:nvSpPr>
          <p:cNvPr id="20" name="Text 18"/>
          <p:cNvSpPr/>
          <p:nvPr/>
        </p:nvSpPr>
        <p:spPr>
          <a:xfrm>
            <a:off x="1079500" y="5524500"/>
            <a:ext cx="5080000" cy="355600"/>
          </a:xfrm>
          <a:prstGeom prst="rect">
            <a:avLst/>
          </a:prstGeom>
          <a:noFill/>
          <a:ln/>
        </p:spPr>
        <p:txBody>
          <a:bodyPr wrap="none" lIns="0" tIns="0" rIns="0" bIns="0" rtlCol="0" anchor="ctr"/>
          <a:lstStyle/>
          <a:p>
            <a:pPr algn="l">
              <a:lnSpc>
                <a:spcPct val="120000"/>
              </a:lnSpc>
            </a:pPr>
            <a:r>
              <a:rPr lang="en-US" sz="1700" b="1" dirty="0">
                <a:solidFill>
                  <a:srgbClr val="1B4F72"/>
                </a:solidFill>
                <a:latin typeface="Liter" pitchFamily="34" charset="0"/>
                <a:ea typeface="Liter" pitchFamily="34" charset="-122"/>
                <a:cs typeface="Liter" pitchFamily="34" charset="-120"/>
              </a:rPr>
              <a:t>Implikasi Klinikal</a:t>
            </a:r>
            <a:endParaRPr lang="en-US" sz="1700" dirty="0"/>
          </a:p>
        </p:txBody>
      </p:sp>
      <p:sp>
        <p:nvSpPr>
          <p:cNvPr id="21" name="Text 19"/>
          <p:cNvSpPr/>
          <p:nvPr/>
        </p:nvSpPr>
        <p:spPr>
          <a:xfrm>
            <a:off x="1079500" y="5969000"/>
            <a:ext cx="14097000" cy="2095500"/>
          </a:xfrm>
          <a:prstGeom prst="rect">
            <a:avLst/>
          </a:prstGeom>
          <a:noFill/>
          <a:ln/>
        </p:spPr>
        <p:txBody>
          <a:bodyPr wrap="square" lIns="0" tIns="0" rIns="0" bIns="0" rtlCol="0" anchor="t"/>
          <a:lstStyle/>
          <a:p>
            <a:pPr algn="l">
              <a:lnSpc>
                <a:spcPct val="170000"/>
              </a:lnSpc>
            </a:pPr>
            <a:r>
              <a:rPr lang="en-US" sz="1500" dirty="0">
                <a:solidFill>
                  <a:srgbClr val="2D3436"/>
                </a:solidFill>
                <a:latin typeface="Liter" pitchFamily="34" charset="0"/>
                <a:ea typeface="Liter" pitchFamily="34" charset="-122"/>
                <a:cs typeface="Liter" pitchFamily="34" charset="-120"/>
              </a:rPr>
              <a:t>Memahami faktor risiko dan perlindungan membolehkan </a:t>
            </a:r>
            <a:pPr algn="l">
              <a:lnSpc>
                <a:spcPct val="170000"/>
              </a:lnSpc>
            </a:pPr>
            <a:r>
              <a:rPr lang="en-US" sz="1500" b="1" dirty="0">
                <a:solidFill>
                  <a:srgbClr val="2D3436"/>
                </a:solidFill>
                <a:latin typeface="Liter" pitchFamily="34" charset="0"/>
                <a:ea typeface="Liter" pitchFamily="34" charset="-122"/>
                <a:cs typeface="Liter" pitchFamily="34" charset="-120"/>
              </a:rPr>
              <a:t>pendekatan seimbang</a:t>
            </a:r>
            <a:pPr algn="l">
              <a:lnSpc>
                <a:spcPct val="170000"/>
              </a:lnSpc>
            </a:pPr>
            <a:r>
              <a:rPr lang="en-US" sz="1500" dirty="0">
                <a:solidFill>
                  <a:srgbClr val="2D3436"/>
                </a:solidFill>
                <a:latin typeface="Liter" pitchFamily="34" charset="0"/>
                <a:ea typeface="Liter" pitchFamily="34" charset="-122"/>
                <a:cs typeface="Liter" pitchFamily="34" charset="-120"/>
              </a:rPr>
              <a:t> dalam pencegahan ECC. Sambil mengurangkan faktor risiko (pendedahan gula, kebersihan lemah) adalah penting, menggalakkan faktor perlindungan (pengambilan produk tenusu, aliran air liur, pendedahan fluoride) memberikan lapisan pertahanan tambahan.</a:t>
            </a:r>
            <a:endParaRPr lang="en-US" sz="1500" dirty="0"/>
          </a:p>
          <a:p>
            <a:pPr algn="l">
              <a:lnSpc>
                <a:spcPct val="170000"/>
              </a:lnSpc>
              <a:spcBef>
                <a:spcPts val="800"/>
              </a:spcBef>
            </a:pPr>
            <a:r>
              <a:rPr lang="en-US" sz="1500" dirty="0">
                <a:solidFill>
                  <a:srgbClr val="C67A3C"/>
                </a:solidFill>
                <a:latin typeface="Liter" pitchFamily="34" charset="0"/>
                <a:ea typeface="Liter" pitchFamily="34" charset="-122"/>
                <a:cs typeface="Liter" pitchFamily="34" charset="-120"/>
              </a:rPr>
              <a:t>➤</a:t>
            </a:r>
            <a:pPr algn="l">
              <a:lnSpc>
                <a:spcPct val="170000"/>
              </a:lnSpc>
              <a:spcBef>
                <a:spcPts val="800"/>
              </a:spcBef>
            </a:pPr>
            <a:r>
              <a:rPr lang="en-US" sz="1500" dirty="0">
                <a:solidFill>
                  <a:srgbClr val="2D3436"/>
                </a:solidFill>
                <a:latin typeface="Liter" pitchFamily="34" charset="0"/>
                <a:ea typeface="Liter" pitchFamily="34" charset="-122"/>
                <a:cs typeface="Liter" pitchFamily="34" charset="-120"/>
              </a:rPr>
              <a:t> </a:t>
            </a:r>
            <a:pPr algn="l">
              <a:lnSpc>
                <a:spcPct val="170000"/>
              </a:lnSpc>
              <a:spcBef>
                <a:spcPts val="800"/>
              </a:spcBef>
            </a:pPr>
            <a:r>
              <a:rPr lang="en-US" sz="1500" b="1" dirty="0">
                <a:solidFill>
                  <a:srgbClr val="2D3436"/>
                </a:solidFill>
                <a:latin typeface="Liter" pitchFamily="34" charset="0"/>
                <a:ea typeface="Liter" pitchFamily="34" charset="-122"/>
                <a:cs typeface="Liter" pitchFamily="34" charset="-120"/>
              </a:rPr>
              <a:t>Kaunsel penjaga</a:t>
            </a:r>
            <a:pPr algn="l">
              <a:lnSpc>
                <a:spcPct val="170000"/>
              </a:lnSpc>
              <a:spcBef>
                <a:spcPts val="800"/>
              </a:spcBef>
            </a:pPr>
            <a:r>
              <a:rPr lang="en-US" sz="1500" dirty="0">
                <a:solidFill>
                  <a:srgbClr val="2D3436"/>
                </a:solidFill>
                <a:latin typeface="Liter" pitchFamily="34" charset="0"/>
                <a:ea typeface="Liter" pitchFamily="34" charset="-122"/>
                <a:cs typeface="Liter" pitchFamily="34" charset="-120"/>
              </a:rPr>
              <a:t> tentang memasukkan makanan perlindungan ke dalam diet kanak-kanak bersama-sama dengan mengurangkan snek dan minuman bergula.</a:t>
            </a:r>
            <a:endParaRPr lang="en-US" sz="1500" dirty="0"/>
          </a:p>
        </p:txBody>
      </p:sp>
      <p:sp>
        <p:nvSpPr>
          <p:cNvPr id="22" name="Shape 20"/>
          <p:cNvSpPr/>
          <p:nvPr/>
        </p:nvSpPr>
        <p:spPr>
          <a:xfrm>
            <a:off x="762000" y="8763000"/>
            <a:ext cx="14732000" cy="12700"/>
          </a:xfrm>
          <a:prstGeom prst="rect">
            <a:avLst/>
          </a:prstGeom>
          <a:solidFill>
            <a:srgbClr val="E8E2DA"/>
          </a:solidFill>
          <a:ln/>
        </p:spPr>
      </p:sp>
      <p:sp>
        <p:nvSpPr>
          <p:cNvPr id="23" name="Text 21"/>
          <p:cNvSpPr/>
          <p:nvPr/>
        </p:nvSpPr>
        <p:spPr>
          <a:xfrm>
            <a:off x="11176000" y="8826500"/>
            <a:ext cx="4318000" cy="228600"/>
          </a:xfrm>
          <a:prstGeom prst="rect">
            <a:avLst/>
          </a:prstGeom>
          <a:noFill/>
          <a:ln/>
        </p:spPr>
        <p:txBody>
          <a:bodyPr wrap="none" lIns="0" tIns="0" rIns="0" bIns="0" rtlCol="0" anchor="ctr"/>
          <a:lstStyle/>
          <a:p>
            <a:pPr algn="r">
              <a:lnSpc>
                <a:spcPct val="120000"/>
              </a:lnSpc>
            </a:pPr>
            <a:r>
              <a:rPr lang="en-US" sz="1100" dirty="0">
                <a:solidFill>
                  <a:srgbClr val="7F8C8D"/>
                </a:solidFill>
                <a:latin typeface="Liter" pitchFamily="34" charset="0"/>
                <a:ea typeface="Liter" pitchFamily="34" charset="-122"/>
                <a:cs typeface="Liter" pitchFamily="34" charset="-120"/>
              </a:rPr>
              <a:t>Klinik Pergigian Dato Keramat | CPG ECC</a:t>
            </a:r>
            <a:endParaRPr lang="en-US" sz="1100" dirty="0"/>
          </a:p>
        </p:txBody>
      </p:sp>
      <p:pic>
        <p:nvPicPr>
          <p:cNvPr id="24" name="Image 0" descr="https://kimi-img.moonshot.cn/pub/slides/okc/badodhkogb7vs/mnt/agents/output/cpg-ecc/images/4_KKM_BusinessToday.png">    </p:cNvPr>
          <p:cNvPicPr>
            <a:picLocks noChangeAspect="1"/>
          </p:cNvPicPr>
          <p:nvPr/>
        </p:nvPicPr>
        <p:blipFill>
          <a:blip r:embed="rId1">
            <a:alphaModFix amt="50000"/>
          </a:blip>
          <a:srcRect l="0" r="0" t="0" b="0"/>
          <a:stretch/>
        </p:blipFill>
        <p:spPr>
          <a:xfrm>
            <a:off x="762000" y="8788400"/>
            <a:ext cx="889000" cy="279400"/>
          </a:xfrm>
          <a:prstGeom prst="rect">
            <a:avLst/>
          </a:prstGeom>
        </p:spPr>
      </p:pic>
    </p:spTree>
  </p:cSld>
  <p:clrMapOvr>
    <a:masterClrMapping/>
  </p:clrMapOvr>
  <p:transition>
    <p:fade/>
    <p:spd val="med"/>
  </p:transition>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1EC"/>
        </a:solidFill>
      </p:bgPr>
    </p:bg>
    <p:spTree>
      <p:nvGrpSpPr>
        <p:cNvPr id="1" name=""/>
        <p:cNvGrpSpPr/>
        <p:nvPr/>
      </p:nvGrpSpPr>
      <p:grpSpPr>
        <a:xfrm>
          <a:off x="0" y="0"/>
          <a:ext cx="0" cy="0"/>
          <a:chOff x="0" y="0"/>
          <a:chExt cx="0" cy="0"/>
        </a:xfrm>
      </p:grpSpPr>
      <p:pic>
        <p:nvPicPr>
          <p:cNvPr id="2" name="Image 0" descr="https://kimi-img.moonshot.cn/pub/slides/okc/badodhkogb7vs/mnt/agents/output/cpg-ecc/images/msian/4_Kids_Dentist_in_Senawang_Gentle_Dental.png">    </p:cNvPr>
          <p:cNvPicPr>
            <a:picLocks noChangeAspect="1"/>
          </p:cNvPicPr>
          <p:nvPr/>
        </p:nvPicPr>
        <p:blipFill>
          <a:blip r:embed="rId1"/>
          <a:srcRect l="0" r="0" t="0" b="0"/>
          <a:stretch/>
        </p:blipFill>
        <p:spPr>
          <a:xfrm>
            <a:off x="0" y="0"/>
            <a:ext cx="7112000" cy="9144000"/>
          </a:xfrm>
          <a:prstGeom prst="rect">
            <a:avLst/>
          </a:prstGeom>
        </p:spPr>
      </p:pic>
      <p:sp>
        <p:nvSpPr>
          <p:cNvPr id="3" name="Shape 0"/>
          <p:cNvSpPr/>
          <p:nvPr/>
        </p:nvSpPr>
        <p:spPr>
          <a:xfrm>
            <a:off x="0" y="0"/>
            <a:ext cx="7112000" cy="9144000"/>
          </a:xfrm>
          <a:prstGeom prst="rect">
            <a:avLst/>
          </a:prstGeom>
          <a:gradFill rotWithShape="1" flip="none">
            <a:gsLst>
              <a:gs pos="0">
                <a:srgbClr val="1B4F72">
                  <a:alpha val="0"/>
                </a:srgbClr>
              </a:gs>
              <a:gs pos="70000">
                <a:srgbClr val="1B4F72">
                  <a:alpha val="25000"/>
                </a:srgbClr>
              </a:gs>
              <a:gs pos="100000">
                <a:srgbClr val="F5F1EC"/>
              </a:gs>
            </a:gsLst>
            <a:lin ang="0" scaled="1"/>
          </a:gradFill>
          <a:ln/>
        </p:spPr>
      </p:sp>
      <p:sp>
        <p:nvSpPr>
          <p:cNvPr id="4" name="Text 1"/>
          <p:cNvSpPr/>
          <p:nvPr/>
        </p:nvSpPr>
        <p:spPr>
          <a:xfrm>
            <a:off x="7874000" y="2794000"/>
            <a:ext cx="2540000" cy="1143000"/>
          </a:xfrm>
          <a:prstGeom prst="rect">
            <a:avLst/>
          </a:prstGeom>
          <a:noFill/>
          <a:ln/>
        </p:spPr>
        <p:txBody>
          <a:bodyPr wrap="none" lIns="0" tIns="0" rIns="0" bIns="0" rtlCol="0" anchor="ctr"/>
          <a:lstStyle/>
          <a:p>
            <a:pPr algn="l">
              <a:lnSpc>
                <a:spcPct val="120000"/>
              </a:lnSpc>
            </a:pPr>
            <a:r>
              <a:rPr lang="en-US" sz="7200" dirty="0">
                <a:solidFill>
                  <a:srgbClr val="C67A3C"/>
                </a:solidFill>
                <a:latin typeface="Liter" pitchFamily="34" charset="0"/>
                <a:ea typeface="Liter" pitchFamily="34" charset="-122"/>
                <a:cs typeface="Liter" pitchFamily="34" charset="-120"/>
              </a:rPr>
              <a:t>03</a:t>
            </a:r>
            <a:endParaRPr lang="en-US" sz="7200" dirty="0"/>
          </a:p>
        </p:txBody>
      </p:sp>
      <p:sp>
        <p:nvSpPr>
          <p:cNvPr id="5" name="Shape 2"/>
          <p:cNvSpPr/>
          <p:nvPr/>
        </p:nvSpPr>
        <p:spPr>
          <a:xfrm>
            <a:off x="7874000" y="4064000"/>
            <a:ext cx="635000" cy="50800"/>
          </a:xfrm>
          <a:prstGeom prst="rect">
            <a:avLst/>
          </a:prstGeom>
          <a:solidFill>
            <a:srgbClr val="C67A3C"/>
          </a:solidFill>
          <a:ln/>
        </p:spPr>
      </p:sp>
      <p:sp>
        <p:nvSpPr>
          <p:cNvPr id="6" name="Text 3"/>
          <p:cNvSpPr/>
          <p:nvPr/>
        </p:nvSpPr>
        <p:spPr>
          <a:xfrm>
            <a:off x="7874000" y="4318000"/>
            <a:ext cx="7620000" cy="698500"/>
          </a:xfrm>
          <a:prstGeom prst="rect">
            <a:avLst/>
          </a:prstGeom>
          <a:noFill/>
          <a:ln/>
        </p:spPr>
        <p:txBody>
          <a:bodyPr wrap="none" lIns="0" tIns="0" rIns="0" bIns="0" rtlCol="0" anchor="ctr"/>
          <a:lstStyle/>
          <a:p>
            <a:pPr algn="l">
              <a:lnSpc>
                <a:spcPct val="120000"/>
              </a:lnSpc>
            </a:pPr>
            <a:r>
              <a:rPr lang="en-US" sz="4000" spc="200" kern="0" dirty="0">
                <a:solidFill>
                  <a:srgbClr val="1B4F72"/>
                </a:solidFill>
                <a:latin typeface="Quattrocento Sans" pitchFamily="34" charset="0"/>
                <a:ea typeface="Quattrocento Sans" pitchFamily="34" charset="-122"/>
                <a:cs typeface="Quattrocento Sans" pitchFamily="34" charset="-120"/>
              </a:rPr>
              <a:t>PEMERIKSAAN &amp; DIAGNOSIS</a:t>
            </a:r>
            <a:endParaRPr lang="en-US" sz="4000" dirty="0"/>
          </a:p>
        </p:txBody>
      </p:sp>
      <p:sp>
        <p:nvSpPr>
          <p:cNvPr id="7" name="Text 4"/>
          <p:cNvSpPr/>
          <p:nvPr/>
        </p:nvSpPr>
        <p:spPr>
          <a:xfrm>
            <a:off x="7874000" y="5143500"/>
            <a:ext cx="7112000" cy="381000"/>
          </a:xfrm>
          <a:prstGeom prst="rect">
            <a:avLst/>
          </a:prstGeom>
          <a:noFill/>
          <a:ln/>
        </p:spPr>
        <p:txBody>
          <a:bodyPr wrap="none" lIns="0" tIns="0" rIns="0" bIns="0" rtlCol="0" anchor="ctr"/>
          <a:lstStyle/>
          <a:p>
            <a:pPr algn="l">
              <a:lnSpc>
                <a:spcPct val="120000"/>
              </a:lnSpc>
            </a:pPr>
            <a:r>
              <a:rPr lang="en-US" sz="2000" dirty="0">
                <a:solidFill>
                  <a:srgbClr val="7F8C8D"/>
                </a:solidFill>
                <a:latin typeface="Liter" pitchFamily="34" charset="0"/>
                <a:ea typeface="Liter" pitchFamily="34" charset="-122"/>
                <a:cs typeface="Liter" pitchFamily="34" charset="-120"/>
              </a:rPr>
              <a:t>Examination &amp; Diagnosis — Kesan &amp; Nilai ECC</a:t>
            </a:r>
            <a:endParaRPr lang="en-US" sz="2000" dirty="0"/>
          </a:p>
        </p:txBody>
      </p:sp>
      <p:sp>
        <p:nvSpPr>
          <p:cNvPr id="8" name="Shape 5"/>
          <p:cNvSpPr/>
          <p:nvPr/>
        </p:nvSpPr>
        <p:spPr>
          <a:xfrm>
            <a:off x="14986000" y="762000"/>
            <a:ext cx="762000" cy="762000"/>
          </a:xfrm>
          <a:prstGeom prst="rect">
            <a:avLst/>
          </a:prstGeom>
          <a:solidFill>
            <a:srgbClr val="1B4F72">
              <a:alpha val="5098"/>
            </a:srgbClr>
          </a:solidFill>
          <a:ln/>
        </p:spPr>
      </p:sp>
    </p:spTree>
  </p:cSld>
  <p:clrMapOvr>
    <a:masterClrMapping/>
  </p:clrMapOvr>
  <p:transition>
    <p:fade/>
    <p:spd val="med"/>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Moonshot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CPG Pengurusan Karies Kanak-Kanak Awal (ECC)</dc:title>
  <dc:subject>CPG Pengurusan Karies Kanak-Kanak Awal (ECC)</dc:subject>
  <dc:creator>Kimi</dc:creator>
  <cp:lastModifiedBy>Kimi</cp:lastModifiedBy>
  <cp:revision>1</cp:revision>
  <dcterms:created xsi:type="dcterms:W3CDTF">2026-07-09T17:40:42Z</dcterms:created>
  <dcterms:modified xsi:type="dcterms:W3CDTF">2026-07-09T17:40:42Z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4" name="AIGC">
    <vt:lpwstr>{"Label":"CPG Pengurusan Karies Kanak-Kanak Awal (ECC)","ContentProducer":"001191110108MACG2KBH8F10000","ProduceID":"19f47dea-d5b2-8126-8000-00008b4fd0f2","ReservedCode1":"","ContentPropagator":"001191110108MACG2KBH8F20000","PropagateID":"19f4781a-9fe2-8f3c-8000-09372ed44916","ReservedCode2":""}</vt:lpwstr>
  </property>
</Properties>
</file>